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notesMasterIdLst>
    <p:notesMasterId r:id="rId59"/>
  </p:notesMasterIdLst>
  <p:handoutMasterIdLst>
    <p:handoutMasterId r:id="rId60"/>
  </p:handoutMasterIdLst>
  <p:sldIdLst>
    <p:sldId id="335" r:id="rId2"/>
    <p:sldId id="258" r:id="rId3"/>
    <p:sldId id="259" r:id="rId4"/>
    <p:sldId id="300" r:id="rId5"/>
    <p:sldId id="277" r:id="rId6"/>
    <p:sldId id="278" r:id="rId7"/>
    <p:sldId id="279" r:id="rId8"/>
    <p:sldId id="302" r:id="rId9"/>
    <p:sldId id="301" r:id="rId10"/>
    <p:sldId id="262" r:id="rId11"/>
    <p:sldId id="263" r:id="rId12"/>
    <p:sldId id="303" r:id="rId13"/>
    <p:sldId id="304" r:id="rId14"/>
    <p:sldId id="305" r:id="rId15"/>
    <p:sldId id="265" r:id="rId16"/>
    <p:sldId id="374" r:id="rId17"/>
    <p:sldId id="264" r:id="rId18"/>
    <p:sldId id="280" r:id="rId19"/>
    <p:sldId id="281" r:id="rId20"/>
    <p:sldId id="282" r:id="rId21"/>
    <p:sldId id="283" r:id="rId22"/>
    <p:sldId id="268" r:id="rId23"/>
    <p:sldId id="270" r:id="rId24"/>
    <p:sldId id="306" r:id="rId25"/>
    <p:sldId id="271" r:id="rId26"/>
    <p:sldId id="269" r:id="rId27"/>
    <p:sldId id="307" r:id="rId28"/>
    <p:sldId id="308" r:id="rId29"/>
    <p:sldId id="273" r:id="rId30"/>
    <p:sldId id="339" r:id="rId31"/>
    <p:sldId id="344" r:id="rId32"/>
    <p:sldId id="342" r:id="rId33"/>
    <p:sldId id="345" r:id="rId34"/>
    <p:sldId id="346" r:id="rId35"/>
    <p:sldId id="370" r:id="rId36"/>
    <p:sldId id="371" r:id="rId37"/>
    <p:sldId id="349" r:id="rId38"/>
    <p:sldId id="376" r:id="rId39"/>
    <p:sldId id="377" r:id="rId40"/>
    <p:sldId id="373" r:id="rId41"/>
    <p:sldId id="369" r:id="rId42"/>
    <p:sldId id="372" r:id="rId43"/>
    <p:sldId id="361" r:id="rId44"/>
    <p:sldId id="362" r:id="rId45"/>
    <p:sldId id="327" r:id="rId46"/>
    <p:sldId id="364" r:id="rId47"/>
    <p:sldId id="375" r:id="rId48"/>
    <p:sldId id="380" r:id="rId49"/>
    <p:sldId id="379" r:id="rId50"/>
    <p:sldId id="381" r:id="rId51"/>
    <p:sldId id="378" r:id="rId52"/>
    <p:sldId id="365" r:id="rId53"/>
    <p:sldId id="368" r:id="rId54"/>
    <p:sldId id="331" r:id="rId55"/>
    <p:sldId id="332" r:id="rId56"/>
    <p:sldId id="298" r:id="rId57"/>
    <p:sldId id="299" r:id="rId5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5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:Documents:Q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:Documents:Q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'général simplifié'!$B$3</c:f>
              <c:strCache>
                <c:ptCount val="1"/>
                <c:pt idx="0">
                  <c:v>Wikipédia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simplifié'!$B$4:$B$15</c:f>
              <c:numCache>
                <c:formatCode>General</c:formatCode>
                <c:ptCount val="12"/>
                <c:pt idx="0">
                  <c:v>20.0</c:v>
                </c:pt>
                <c:pt idx="1">
                  <c:v>163.0</c:v>
                </c:pt>
                <c:pt idx="2">
                  <c:v>7.0</c:v>
                </c:pt>
                <c:pt idx="3">
                  <c:v>8.0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37.0</c:v>
                </c:pt>
                <c:pt idx="11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'général simplifié'!$C$3</c:f>
              <c:strCache>
                <c:ptCount val="1"/>
                <c:pt idx="0">
                  <c:v>Vidéos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simplifié'!$C$4:$C$15</c:f>
              <c:numCache>
                <c:formatCode>General</c:formatCode>
                <c:ptCount val="12"/>
                <c:pt idx="0">
                  <c:v>161.0</c:v>
                </c:pt>
                <c:pt idx="1">
                  <c:v>61.0</c:v>
                </c:pt>
                <c:pt idx="2">
                  <c:v>3.0</c:v>
                </c:pt>
                <c:pt idx="3">
                  <c:v>11.0</c:v>
                </c:pt>
                <c:pt idx="4">
                  <c:v>37.0</c:v>
                </c:pt>
                <c:pt idx="5">
                  <c:v>63.0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2.0</c:v>
                </c:pt>
                <c:pt idx="11">
                  <c:v>28.0</c:v>
                </c:pt>
              </c:numCache>
            </c:numRef>
          </c:val>
        </c:ser>
        <c:ser>
          <c:idx val="2"/>
          <c:order val="2"/>
          <c:tx>
            <c:strRef>
              <c:f>'général simplifié'!$D$3</c:f>
              <c:strCache>
                <c:ptCount val="1"/>
                <c:pt idx="0">
                  <c:v>Google scholar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simplifié'!$D$4:$D$15</c:f>
              <c:numCache>
                <c:formatCode>General</c:formatCode>
                <c:ptCount val="12"/>
                <c:pt idx="0">
                  <c:v>6.0</c:v>
                </c:pt>
                <c:pt idx="1">
                  <c:v>113.0</c:v>
                </c:pt>
                <c:pt idx="2">
                  <c:v>75.0</c:v>
                </c:pt>
                <c:pt idx="3">
                  <c:v>35.0</c:v>
                </c:pt>
                <c:pt idx="4">
                  <c:v>0.0</c:v>
                </c:pt>
                <c:pt idx="5">
                  <c:v>6.0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19.0</c:v>
                </c:pt>
                <c:pt idx="11">
                  <c:v>12.0</c:v>
                </c:pt>
              </c:numCache>
            </c:numRef>
          </c:val>
        </c:ser>
        <c:ser>
          <c:idx val="3"/>
          <c:order val="3"/>
          <c:tx>
            <c:strRef>
              <c:f>'général simplifié'!$E$3</c:f>
              <c:strCache>
                <c:ptCount val="1"/>
                <c:pt idx="0">
                  <c:v>Applications écriture/_x000d_collaboration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simplifié'!$E$4:$E$15</c:f>
              <c:numCache>
                <c:formatCode>General</c:formatCode>
                <c:ptCount val="12"/>
                <c:pt idx="0">
                  <c:v>14.0</c:v>
                </c:pt>
                <c:pt idx="1">
                  <c:v>61.0</c:v>
                </c:pt>
                <c:pt idx="2">
                  <c:v>16.0</c:v>
                </c:pt>
                <c:pt idx="3">
                  <c:v>74.0</c:v>
                </c:pt>
                <c:pt idx="4">
                  <c:v>0.0</c:v>
                </c:pt>
                <c:pt idx="5">
                  <c:v>5.0</c:v>
                </c:pt>
                <c:pt idx="6">
                  <c:v>78.0</c:v>
                </c:pt>
                <c:pt idx="7">
                  <c:v>6.0</c:v>
                </c:pt>
                <c:pt idx="8">
                  <c:v>10.0</c:v>
                </c:pt>
                <c:pt idx="9">
                  <c:v>22.0</c:v>
                </c:pt>
                <c:pt idx="10">
                  <c:v>13.0</c:v>
                </c:pt>
                <c:pt idx="11">
                  <c:v>4.0</c:v>
                </c:pt>
              </c:numCache>
            </c:numRef>
          </c:val>
        </c:ser>
        <c:ser>
          <c:idx val="4"/>
          <c:order val="4"/>
          <c:tx>
            <c:strRef>
              <c:f>'général simplifié'!$F$3</c:f>
              <c:strCache>
                <c:ptCount val="1"/>
                <c:pt idx="0">
                  <c:v>Plateformes éducatives/_x000d_administratives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simplifié'!$F$4:$F$15</c:f>
              <c:numCache>
                <c:formatCode>General</c:formatCode>
                <c:ptCount val="12"/>
                <c:pt idx="0">
                  <c:v>41.0</c:v>
                </c:pt>
                <c:pt idx="1">
                  <c:v>47.0</c:v>
                </c:pt>
                <c:pt idx="2">
                  <c:v>9.0</c:v>
                </c:pt>
                <c:pt idx="3">
                  <c:v>67.0</c:v>
                </c:pt>
                <c:pt idx="4">
                  <c:v>0.0</c:v>
                </c:pt>
                <c:pt idx="5">
                  <c:v>40.0</c:v>
                </c:pt>
                <c:pt idx="6">
                  <c:v>4.0</c:v>
                </c:pt>
                <c:pt idx="7">
                  <c:v>20.0</c:v>
                </c:pt>
                <c:pt idx="8">
                  <c:v>49.0</c:v>
                </c:pt>
                <c:pt idx="9">
                  <c:v>0.0</c:v>
                </c:pt>
                <c:pt idx="10">
                  <c:v>8.0</c:v>
                </c:pt>
                <c:pt idx="11">
                  <c:v>14.0</c:v>
                </c:pt>
              </c:numCache>
            </c:numRef>
          </c:val>
        </c:ser>
        <c:ser>
          <c:idx val="5"/>
          <c:order val="5"/>
          <c:tx>
            <c:strRef>
              <c:f>'général simplifié'!$G$3</c:f>
              <c:strCache>
                <c:ptCount val="1"/>
                <c:pt idx="0">
                  <c:v>Courriel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simplifié'!$G$4:$G$15</c:f>
              <c:numCache>
                <c:formatCode>General</c:formatCode>
                <c:ptCount val="12"/>
                <c:pt idx="0">
                  <c:v>1.0</c:v>
                </c:pt>
                <c:pt idx="1">
                  <c:v>88.0</c:v>
                </c:pt>
                <c:pt idx="2">
                  <c:v>0.0</c:v>
                </c:pt>
                <c:pt idx="3">
                  <c:v>48.0</c:v>
                </c:pt>
                <c:pt idx="4">
                  <c:v>2.0</c:v>
                </c:pt>
                <c:pt idx="5">
                  <c:v>0.0</c:v>
                </c:pt>
                <c:pt idx="6">
                  <c:v>3.0</c:v>
                </c:pt>
                <c:pt idx="7">
                  <c:v>126.0</c:v>
                </c:pt>
                <c:pt idx="8">
                  <c:v>85.0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</c:numCache>
            </c:numRef>
          </c:val>
        </c:ser>
        <c:ser>
          <c:idx val="6"/>
          <c:order val="6"/>
          <c:tx>
            <c:strRef>
              <c:f>'général simplifié'!$H$3</c:f>
              <c:strCache>
                <c:ptCount val="1"/>
                <c:pt idx="0">
                  <c:v>Réseaux sociaux</c:v>
                </c:pt>
              </c:strCache>
            </c:strRef>
          </c:tx>
          <c:cat>
            <c:strRef>
              <c:f>'général simplifié'!$A$4:$A$15</c:f>
              <c:strCache>
                <c:ptCount val="12"/>
                <c:pt idx="0">
                  <c:v>Outil cognitif </c:v>
                </c:pt>
                <c:pt idx="1">
                  <c:v>Chercher des informations</c:v>
                </c:pt>
                <c:pt idx="2">
                  <c:v>Travaux de recherche</c:v>
                </c:pt>
                <c:pt idx="3">
                  <c:v>Travaux universitaires </c:v>
                </c:pt>
                <c:pt idx="4">
                  <c:v>Divertissement</c:v>
                </c:pt>
                <c:pt idx="5">
                  <c:v>Ressource didactique </c:v>
                </c:pt>
                <c:pt idx="6">
                  <c:v>Travaux de groupe</c:v>
                </c:pt>
                <c:pt idx="7">
                  <c:v>Outils communication</c:v>
                </c:pt>
                <c:pt idx="8">
                  <c:v>Partage documents</c:v>
                </c:pt>
                <c:pt idx="9">
                  <c:v>Traitement de texte</c:v>
                </c:pt>
                <c:pt idx="10">
                  <c:v>Je ne l'utilise pas</c:v>
                </c:pt>
                <c:pt idx="11">
                  <c:v>Matériel d'appui pour les cours </c:v>
                </c:pt>
              </c:strCache>
            </c:strRef>
          </c:cat>
          <c:val>
            <c:numRef>
              <c:f>'général simplifié'!$H$4:$H$15</c:f>
              <c:numCache>
                <c:formatCode>General</c:formatCode>
                <c:ptCount val="12"/>
                <c:pt idx="0">
                  <c:v>1.0</c:v>
                </c:pt>
                <c:pt idx="1">
                  <c:v>99.0</c:v>
                </c:pt>
                <c:pt idx="2">
                  <c:v>1.0</c:v>
                </c:pt>
                <c:pt idx="3">
                  <c:v>10.0</c:v>
                </c:pt>
                <c:pt idx="4">
                  <c:v>85.0</c:v>
                </c:pt>
                <c:pt idx="5">
                  <c:v>8.0</c:v>
                </c:pt>
                <c:pt idx="6">
                  <c:v>11.0</c:v>
                </c:pt>
                <c:pt idx="7">
                  <c:v>87.0</c:v>
                </c:pt>
                <c:pt idx="8">
                  <c:v>11.0</c:v>
                </c:pt>
                <c:pt idx="9">
                  <c:v>0.0</c:v>
                </c:pt>
                <c:pt idx="10">
                  <c:v>17.0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83586864"/>
        <c:axId val="-783503888"/>
      </c:radarChart>
      <c:catAx>
        <c:axId val="-7835868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783503888"/>
        <c:crosses val="autoZero"/>
        <c:auto val="1"/>
        <c:lblAlgn val="ctr"/>
        <c:lblOffset val="100"/>
        <c:noMultiLvlLbl val="0"/>
      </c:catAx>
      <c:valAx>
        <c:axId val="-78350388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-78358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721566054243"/>
          <c:y val="0.101407218994748"/>
          <c:w val="0.23253969816273"/>
          <c:h val="0.74476633199533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'général simplifié'!$B$21</c:f>
              <c:strCache>
                <c:ptCount val="1"/>
                <c:pt idx="0">
                  <c:v>Wikipédia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simplifié'!$B$22:$B$25</c:f>
              <c:numCache>
                <c:formatCode>General</c:formatCode>
                <c:ptCount val="4"/>
                <c:pt idx="0">
                  <c:v>49.0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</c:numCache>
            </c:numRef>
          </c:val>
        </c:ser>
        <c:ser>
          <c:idx val="1"/>
          <c:order val="1"/>
          <c:tx>
            <c:strRef>
              <c:f>'général simplifié'!$C$21</c:f>
              <c:strCache>
                <c:ptCount val="1"/>
                <c:pt idx="0">
                  <c:v>Vidéos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simplifié'!$C$22:$C$25</c:f>
              <c:numCache>
                <c:formatCode>General</c:formatCode>
                <c:ptCount val="4"/>
                <c:pt idx="0">
                  <c:v>13.0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'général simplifié'!$D$21</c:f>
              <c:strCache>
                <c:ptCount val="1"/>
                <c:pt idx="0">
                  <c:v>Google scholar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simplifié'!$D$22:$D$25</c:f>
              <c:numCache>
                <c:formatCode>General</c:formatCode>
                <c:ptCount val="4"/>
                <c:pt idx="0">
                  <c:v>0.0</c:v>
                </c:pt>
                <c:pt idx="1">
                  <c:v>24.0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3"/>
          <c:order val="3"/>
          <c:tx>
            <c:strRef>
              <c:f>'général simplifié'!$E$21</c:f>
              <c:strCache>
                <c:ptCount val="1"/>
                <c:pt idx="0">
                  <c:v>Applications écriture/_x000d_collaboration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simplifié'!$E$22:$E$25</c:f>
              <c:numCache>
                <c:formatCode>General</c:formatCode>
                <c:ptCount val="4"/>
                <c:pt idx="0">
                  <c:v>4.0</c:v>
                </c:pt>
                <c:pt idx="1">
                  <c:v>1.0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4"/>
          <c:order val="4"/>
          <c:tx>
            <c:strRef>
              <c:f>'général simplifié'!$F$21</c:f>
              <c:strCache>
                <c:ptCount val="1"/>
                <c:pt idx="0">
                  <c:v>Plateformes éducatives/_x000d_administratives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simplifié'!$F$22:$F$25</c:f>
              <c:numCache>
                <c:formatCode>General</c:formatCode>
                <c:ptCount val="4"/>
                <c:pt idx="0">
                  <c:v>3.0</c:v>
                </c:pt>
                <c:pt idx="1">
                  <c:v>1.0</c:v>
                </c:pt>
                <c:pt idx="2">
                  <c:v>22.0</c:v>
                </c:pt>
                <c:pt idx="3">
                  <c:v>0.0</c:v>
                </c:pt>
              </c:numCache>
            </c:numRef>
          </c:val>
        </c:ser>
        <c:ser>
          <c:idx val="5"/>
          <c:order val="5"/>
          <c:tx>
            <c:strRef>
              <c:f>'général simplifié'!$G$21</c:f>
              <c:strCache>
                <c:ptCount val="1"/>
                <c:pt idx="0">
                  <c:v>Courriel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simplifié'!$G$22:$G$25</c:f>
              <c:numCache>
                <c:formatCode>General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ser>
          <c:idx val="6"/>
          <c:order val="6"/>
          <c:tx>
            <c:strRef>
              <c:f>'général simplifié'!$H$21</c:f>
              <c:strCache>
                <c:ptCount val="1"/>
                <c:pt idx="0">
                  <c:v>Réseaux sociaux</c:v>
                </c:pt>
              </c:strCache>
            </c:strRef>
          </c:tx>
          <c:cat>
            <c:strRef>
              <c:f>'général simplifié'!$A$22:$A$25</c:f>
              <c:strCache>
                <c:ptCount val="4"/>
                <c:pt idx="0">
                  <c:v>Rapidité, facilité</c:v>
                </c:pt>
                <c:pt idx="1">
                  <c:v>Fiabilité</c:v>
                </c:pt>
                <c:pt idx="2">
                  <c:v>Obligation</c:v>
                </c:pt>
                <c:pt idx="3">
                  <c:v>Non fiabilité</c:v>
                </c:pt>
              </c:strCache>
            </c:strRef>
          </c:cat>
          <c:val>
            <c:numRef>
              <c:f>'général simplifié'!$H$22:$H$25</c:f>
              <c:numCache>
                <c:formatCode>General</c:formatCode>
                <c:ptCount val="4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86483936"/>
        <c:axId val="-786482160"/>
      </c:radarChart>
      <c:catAx>
        <c:axId val="-78648393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786482160"/>
        <c:crosses val="autoZero"/>
        <c:auto val="1"/>
        <c:lblAlgn val="ctr"/>
        <c:lblOffset val="100"/>
        <c:noMultiLvlLbl val="0"/>
      </c:catAx>
      <c:valAx>
        <c:axId val="-78648216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-7864839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70418-D18A-3B43-A2E7-E09939FC01CF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18D0B6-4BD7-2E49-9F1D-018685B2A15F}">
      <dgm:prSet phldrT="[Texte]"/>
      <dgm:spPr/>
      <dgm:t>
        <a:bodyPr/>
        <a:lstStyle/>
        <a:p>
          <a:r>
            <a:rPr lang="fr-FR" dirty="0" smtClean="0"/>
            <a:t>Manque de cohérence pour la formation initiale des enseignants</a:t>
          </a:r>
          <a:endParaRPr lang="fr-FR" dirty="0"/>
        </a:p>
      </dgm:t>
    </dgm:pt>
    <dgm:pt modelId="{C0493F6D-8D9E-8342-8502-FE5D469FF3AF}" type="parTrans" cxnId="{F828FF05-0583-C84A-9BC2-A2FEDCB5B9AD}">
      <dgm:prSet/>
      <dgm:spPr/>
      <dgm:t>
        <a:bodyPr/>
        <a:lstStyle/>
        <a:p>
          <a:endParaRPr lang="fr-FR"/>
        </a:p>
      </dgm:t>
    </dgm:pt>
    <dgm:pt modelId="{184185A5-8C7E-DF49-B9E9-461BF5403B18}" type="sibTrans" cxnId="{F828FF05-0583-C84A-9BC2-A2FEDCB5B9AD}">
      <dgm:prSet/>
      <dgm:spPr/>
      <dgm:t>
        <a:bodyPr/>
        <a:lstStyle/>
        <a:p>
          <a:endParaRPr lang="fr-FR"/>
        </a:p>
      </dgm:t>
    </dgm:pt>
    <dgm:pt modelId="{8FF3881D-6176-A746-ACE7-24F611BEAA8C}">
      <dgm:prSet phldrT="[Texte]"/>
      <dgm:spPr/>
      <dgm:t>
        <a:bodyPr/>
        <a:lstStyle/>
        <a:p>
          <a:r>
            <a:rPr lang="fr-FR" dirty="0" smtClean="0"/>
            <a:t>Absence d’un plan d’étude uniforme au niveau du pays</a:t>
          </a:r>
          <a:endParaRPr lang="fr-FR" dirty="0"/>
        </a:p>
      </dgm:t>
    </dgm:pt>
    <dgm:pt modelId="{8F96C40A-3361-A64A-B746-AC061F223B9A}" type="parTrans" cxnId="{56D479AB-C99E-3844-A4BF-70C2B99450B7}">
      <dgm:prSet/>
      <dgm:spPr/>
      <dgm:t>
        <a:bodyPr/>
        <a:lstStyle/>
        <a:p>
          <a:endParaRPr lang="fr-FR"/>
        </a:p>
      </dgm:t>
    </dgm:pt>
    <dgm:pt modelId="{54C43FA4-9FA3-844D-A92C-56B2B40CDF80}" type="sibTrans" cxnId="{56D479AB-C99E-3844-A4BF-70C2B99450B7}">
      <dgm:prSet/>
      <dgm:spPr/>
      <dgm:t>
        <a:bodyPr/>
        <a:lstStyle/>
        <a:p>
          <a:endParaRPr lang="fr-FR"/>
        </a:p>
      </dgm:t>
    </dgm:pt>
    <dgm:pt modelId="{6E81B862-2D94-554B-A906-84F4A9F87F8B}">
      <dgm:prSet phldrT="[Texte]" custT="1"/>
      <dgm:spPr/>
      <dgm:t>
        <a:bodyPr/>
        <a:lstStyle/>
        <a:p>
          <a:r>
            <a:rPr lang="fr-FR" sz="2400" dirty="0" smtClean="0"/>
            <a:t>Autonomie des universités</a:t>
          </a:r>
          <a:endParaRPr lang="fr-FR" sz="2400" dirty="0"/>
        </a:p>
      </dgm:t>
    </dgm:pt>
    <dgm:pt modelId="{09352142-E159-9A4D-986B-E848FBD189DB}" type="parTrans" cxnId="{893E0774-4B5E-2946-A84D-310B59BD5B1F}">
      <dgm:prSet/>
      <dgm:spPr/>
      <dgm:t>
        <a:bodyPr/>
        <a:lstStyle/>
        <a:p>
          <a:endParaRPr lang="fr-FR"/>
        </a:p>
      </dgm:t>
    </dgm:pt>
    <dgm:pt modelId="{AC616029-848C-B749-997E-940E6EB78B70}" type="sibTrans" cxnId="{893E0774-4B5E-2946-A84D-310B59BD5B1F}">
      <dgm:prSet/>
      <dgm:spPr/>
      <dgm:t>
        <a:bodyPr/>
        <a:lstStyle/>
        <a:p>
          <a:endParaRPr lang="fr-FR"/>
        </a:p>
      </dgm:t>
    </dgm:pt>
    <dgm:pt modelId="{307BB508-5A40-6F47-80A5-997CA4FFF710}">
      <dgm:prSet phldrT="[Texte]"/>
      <dgm:spPr/>
      <dgm:t>
        <a:bodyPr/>
        <a:lstStyle/>
        <a:p>
          <a:r>
            <a:rPr lang="fr-FR" dirty="0" smtClean="0"/>
            <a:t>73 universités privées (pas forcément accréditées) et 5 publiques</a:t>
          </a:r>
          <a:endParaRPr lang="fr-FR" dirty="0"/>
        </a:p>
      </dgm:t>
    </dgm:pt>
    <dgm:pt modelId="{6710C7B9-69DF-1C4F-8509-CA44FE09BE9D}" type="parTrans" cxnId="{38829CB2-423E-7E4B-A23D-AA013784C9E3}">
      <dgm:prSet/>
      <dgm:spPr/>
      <dgm:t>
        <a:bodyPr/>
        <a:lstStyle/>
        <a:p>
          <a:endParaRPr lang="fr-FR"/>
        </a:p>
      </dgm:t>
    </dgm:pt>
    <dgm:pt modelId="{16B37F9A-1BA0-7F4E-9E5C-F3244578EDD9}" type="sibTrans" cxnId="{38829CB2-423E-7E4B-A23D-AA013784C9E3}">
      <dgm:prSet/>
      <dgm:spPr/>
      <dgm:t>
        <a:bodyPr/>
        <a:lstStyle/>
        <a:p>
          <a:endParaRPr lang="fr-FR"/>
        </a:p>
      </dgm:t>
    </dgm:pt>
    <dgm:pt modelId="{7F44F899-F94F-4746-83F9-93AF5C2163F0}" type="pres">
      <dgm:prSet presAssocID="{94870418-D18A-3B43-A2E7-E09939FC01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BF063C-A8EC-C546-B88B-26DCB6BD87F1}" type="pres">
      <dgm:prSet presAssocID="{9818D0B6-4BD7-2E49-9F1D-018685B2A15F}" presName="centerShape" presStyleLbl="node0" presStyleIdx="0" presStyleCnt="1" custScaleX="130890" custScaleY="97046" custLinFactNeighborX="605" custLinFactNeighborY="-202"/>
      <dgm:spPr/>
      <dgm:t>
        <a:bodyPr/>
        <a:lstStyle/>
        <a:p>
          <a:endParaRPr lang="en-US"/>
        </a:p>
      </dgm:t>
    </dgm:pt>
    <dgm:pt modelId="{05FA89A3-01AF-0A45-95E6-7064D2F5A325}" type="pres">
      <dgm:prSet presAssocID="{8F96C40A-3361-A64A-B746-AC061F223B9A}" presName="parTrans" presStyleLbl="bgSibTrans2D1" presStyleIdx="0" presStyleCnt="3" custScaleX="106859"/>
      <dgm:spPr/>
      <dgm:t>
        <a:bodyPr/>
        <a:lstStyle/>
        <a:p>
          <a:endParaRPr lang="en-US"/>
        </a:p>
      </dgm:t>
    </dgm:pt>
    <dgm:pt modelId="{F72EE7A7-CAFE-3D47-9172-E1E0B399A229}" type="pres">
      <dgm:prSet presAssocID="{8FF3881D-6176-A746-ACE7-24F611BEAA8C}" presName="node" presStyleLbl="node1" presStyleIdx="0" presStyleCnt="3" custScaleX="82120" custScaleY="766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4D1005-2BA7-FD44-A6A6-E4AF22D9E7C3}" type="pres">
      <dgm:prSet presAssocID="{09352142-E159-9A4D-986B-E848FBD189DB}" presName="parTrans" presStyleLbl="bgSibTrans2D1" presStyleIdx="1" presStyleCnt="3" custScaleX="112099"/>
      <dgm:spPr/>
      <dgm:t>
        <a:bodyPr/>
        <a:lstStyle/>
        <a:p>
          <a:endParaRPr lang="en-US"/>
        </a:p>
      </dgm:t>
    </dgm:pt>
    <dgm:pt modelId="{9E1EDBE3-B553-4340-A923-65805B7EB1B4}" type="pres">
      <dgm:prSet presAssocID="{6E81B862-2D94-554B-A906-84F4A9F87F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D48B2-406B-0141-B254-1D4D7F37A6AC}" type="pres">
      <dgm:prSet presAssocID="{6710C7B9-69DF-1C4F-8509-CA44FE09BE9D}" presName="parTrans" presStyleLbl="bgSibTrans2D1" presStyleIdx="2" presStyleCnt="3" custScaleX="103814" custLinFactNeighborX="-14783" custLinFactNeighborY="-4530"/>
      <dgm:spPr/>
      <dgm:t>
        <a:bodyPr/>
        <a:lstStyle/>
        <a:p>
          <a:endParaRPr lang="en-US"/>
        </a:p>
      </dgm:t>
    </dgm:pt>
    <dgm:pt modelId="{15B16892-7199-BE49-B951-1FD19BCC3432}" type="pres">
      <dgm:prSet presAssocID="{307BB508-5A40-6F47-80A5-997CA4FFF710}" presName="node" presStyleLbl="node1" presStyleIdx="2" presStyleCnt="3" custScaleX="101002" custScaleY="75932" custRadScaleRad="110548" custRadScaleInc="-8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D479AB-C99E-3844-A4BF-70C2B99450B7}" srcId="{9818D0B6-4BD7-2E49-9F1D-018685B2A15F}" destId="{8FF3881D-6176-A746-ACE7-24F611BEAA8C}" srcOrd="0" destOrd="0" parTransId="{8F96C40A-3361-A64A-B746-AC061F223B9A}" sibTransId="{54C43FA4-9FA3-844D-A92C-56B2B40CDF80}"/>
    <dgm:cxn modelId="{A284FFFC-0E54-3447-BB03-ED0C6A64B61B}" type="presOf" srcId="{94870418-D18A-3B43-A2E7-E09939FC01CF}" destId="{7F44F899-F94F-4746-83F9-93AF5C2163F0}" srcOrd="0" destOrd="0" presId="urn:microsoft.com/office/officeart/2005/8/layout/radial4"/>
    <dgm:cxn modelId="{90E7D20A-FCD5-2448-979F-139002C7D271}" type="presOf" srcId="{09352142-E159-9A4D-986B-E848FBD189DB}" destId="{4B4D1005-2BA7-FD44-A6A6-E4AF22D9E7C3}" srcOrd="0" destOrd="0" presId="urn:microsoft.com/office/officeart/2005/8/layout/radial4"/>
    <dgm:cxn modelId="{A0C6429B-35C2-934F-B189-9053C482DA7D}" type="presOf" srcId="{8FF3881D-6176-A746-ACE7-24F611BEAA8C}" destId="{F72EE7A7-CAFE-3D47-9172-E1E0B399A229}" srcOrd="0" destOrd="0" presId="urn:microsoft.com/office/officeart/2005/8/layout/radial4"/>
    <dgm:cxn modelId="{AC2BD330-7169-014C-B4F5-222CC0590B9B}" type="presOf" srcId="{8F96C40A-3361-A64A-B746-AC061F223B9A}" destId="{05FA89A3-01AF-0A45-95E6-7064D2F5A325}" srcOrd="0" destOrd="0" presId="urn:microsoft.com/office/officeart/2005/8/layout/radial4"/>
    <dgm:cxn modelId="{DF3B56BB-F3F8-774B-90EB-E379515F5BC3}" type="presOf" srcId="{6E81B862-2D94-554B-A906-84F4A9F87F8B}" destId="{9E1EDBE3-B553-4340-A923-65805B7EB1B4}" srcOrd="0" destOrd="0" presId="urn:microsoft.com/office/officeart/2005/8/layout/radial4"/>
    <dgm:cxn modelId="{037DAB8D-674F-E848-94A2-89127A5F4875}" type="presOf" srcId="{307BB508-5A40-6F47-80A5-997CA4FFF710}" destId="{15B16892-7199-BE49-B951-1FD19BCC3432}" srcOrd="0" destOrd="0" presId="urn:microsoft.com/office/officeart/2005/8/layout/radial4"/>
    <dgm:cxn modelId="{259F19CA-088B-CE4D-9062-0F352063899B}" type="presOf" srcId="{6710C7B9-69DF-1C4F-8509-CA44FE09BE9D}" destId="{776D48B2-406B-0141-B254-1D4D7F37A6AC}" srcOrd="0" destOrd="0" presId="urn:microsoft.com/office/officeart/2005/8/layout/radial4"/>
    <dgm:cxn modelId="{38829CB2-423E-7E4B-A23D-AA013784C9E3}" srcId="{9818D0B6-4BD7-2E49-9F1D-018685B2A15F}" destId="{307BB508-5A40-6F47-80A5-997CA4FFF710}" srcOrd="2" destOrd="0" parTransId="{6710C7B9-69DF-1C4F-8509-CA44FE09BE9D}" sibTransId="{16B37F9A-1BA0-7F4E-9E5C-F3244578EDD9}"/>
    <dgm:cxn modelId="{893E0774-4B5E-2946-A84D-310B59BD5B1F}" srcId="{9818D0B6-4BD7-2E49-9F1D-018685B2A15F}" destId="{6E81B862-2D94-554B-A906-84F4A9F87F8B}" srcOrd="1" destOrd="0" parTransId="{09352142-E159-9A4D-986B-E848FBD189DB}" sibTransId="{AC616029-848C-B749-997E-940E6EB78B70}"/>
    <dgm:cxn modelId="{113A3D0F-BACB-B942-B57C-0167FC788CBF}" type="presOf" srcId="{9818D0B6-4BD7-2E49-9F1D-018685B2A15F}" destId="{0FBF063C-A8EC-C546-B88B-26DCB6BD87F1}" srcOrd="0" destOrd="0" presId="urn:microsoft.com/office/officeart/2005/8/layout/radial4"/>
    <dgm:cxn modelId="{F828FF05-0583-C84A-9BC2-A2FEDCB5B9AD}" srcId="{94870418-D18A-3B43-A2E7-E09939FC01CF}" destId="{9818D0B6-4BD7-2E49-9F1D-018685B2A15F}" srcOrd="0" destOrd="0" parTransId="{C0493F6D-8D9E-8342-8502-FE5D469FF3AF}" sibTransId="{184185A5-8C7E-DF49-B9E9-461BF5403B18}"/>
    <dgm:cxn modelId="{96F5B03B-14C3-7446-BEB1-8A8C930604D3}" type="presParOf" srcId="{7F44F899-F94F-4746-83F9-93AF5C2163F0}" destId="{0FBF063C-A8EC-C546-B88B-26DCB6BD87F1}" srcOrd="0" destOrd="0" presId="urn:microsoft.com/office/officeart/2005/8/layout/radial4"/>
    <dgm:cxn modelId="{CC25D6E3-BDAC-4A41-A824-3B43E691DEE8}" type="presParOf" srcId="{7F44F899-F94F-4746-83F9-93AF5C2163F0}" destId="{05FA89A3-01AF-0A45-95E6-7064D2F5A325}" srcOrd="1" destOrd="0" presId="urn:microsoft.com/office/officeart/2005/8/layout/radial4"/>
    <dgm:cxn modelId="{F904423A-9669-A14C-9966-2E864FB1EDCD}" type="presParOf" srcId="{7F44F899-F94F-4746-83F9-93AF5C2163F0}" destId="{F72EE7A7-CAFE-3D47-9172-E1E0B399A229}" srcOrd="2" destOrd="0" presId="urn:microsoft.com/office/officeart/2005/8/layout/radial4"/>
    <dgm:cxn modelId="{97669DE4-BB53-0649-8F87-97D49D47AEE5}" type="presParOf" srcId="{7F44F899-F94F-4746-83F9-93AF5C2163F0}" destId="{4B4D1005-2BA7-FD44-A6A6-E4AF22D9E7C3}" srcOrd="3" destOrd="0" presId="urn:microsoft.com/office/officeart/2005/8/layout/radial4"/>
    <dgm:cxn modelId="{323B224F-B9B2-2149-BC1E-C24F2BF855C1}" type="presParOf" srcId="{7F44F899-F94F-4746-83F9-93AF5C2163F0}" destId="{9E1EDBE3-B553-4340-A923-65805B7EB1B4}" srcOrd="4" destOrd="0" presId="urn:microsoft.com/office/officeart/2005/8/layout/radial4"/>
    <dgm:cxn modelId="{EE04FADE-9F7C-7941-A3FC-A13FE506E2DF}" type="presParOf" srcId="{7F44F899-F94F-4746-83F9-93AF5C2163F0}" destId="{776D48B2-406B-0141-B254-1D4D7F37A6AC}" srcOrd="5" destOrd="0" presId="urn:microsoft.com/office/officeart/2005/8/layout/radial4"/>
    <dgm:cxn modelId="{E65DCFA7-0666-CA45-8CF5-85EA2924DA1C}" type="presParOf" srcId="{7F44F899-F94F-4746-83F9-93AF5C2163F0}" destId="{15B16892-7199-BE49-B951-1FD19BCC343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4C937-FD71-3741-BF52-DFBDC7F9B0D7}" type="doc">
      <dgm:prSet loTypeId="urn:microsoft.com/office/officeart/2005/8/layout/radial6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F55B059-9D1A-1944-83CC-7D97ACB7D9C9}">
      <dgm:prSet phldrT="[Text]" custT="1"/>
      <dgm:spPr/>
      <dgm:t>
        <a:bodyPr/>
        <a:lstStyle/>
        <a:p>
          <a:pPr algn="ctr"/>
          <a:r>
            <a:rPr lang="en-US" sz="1800" dirty="0" err="1">
              <a:latin typeface="+mj-lt"/>
            </a:rPr>
            <a:t>Intégration</a:t>
          </a:r>
          <a:r>
            <a:rPr lang="en-US" sz="1800" dirty="0">
              <a:latin typeface="+mj-lt"/>
            </a:rPr>
            <a:t> des TIC </a:t>
          </a:r>
          <a:r>
            <a:rPr lang="en-US" sz="1800" dirty="0" err="1">
              <a:latin typeface="+mj-lt"/>
            </a:rPr>
            <a:t>dans</a:t>
          </a:r>
          <a:r>
            <a:rPr lang="en-US" sz="1800" dirty="0">
              <a:latin typeface="+mj-lt"/>
            </a:rPr>
            <a:t> la formation des </a:t>
          </a:r>
          <a:r>
            <a:rPr lang="en-US" sz="1800" dirty="0" err="1">
              <a:latin typeface="+mj-lt"/>
            </a:rPr>
            <a:t>futurs</a:t>
          </a:r>
          <a:r>
            <a:rPr lang="en-US" sz="1800" dirty="0">
              <a:latin typeface="+mj-lt"/>
            </a:rPr>
            <a:t> </a:t>
          </a:r>
          <a:r>
            <a:rPr lang="en-US" sz="1800" dirty="0" err="1">
              <a:latin typeface="+mj-lt"/>
            </a:rPr>
            <a:t>enseignants</a:t>
          </a:r>
          <a:endParaRPr lang="en-US" sz="1800" dirty="0">
            <a:latin typeface="+mj-lt"/>
          </a:endParaRPr>
        </a:p>
      </dgm:t>
    </dgm:pt>
    <dgm:pt modelId="{FE4ED094-DF9F-514D-900E-D00F66EA3870}" type="parTrans" cxnId="{BCDA4076-69D8-3340-9CFD-3716216503A5}">
      <dgm:prSet/>
      <dgm:spPr/>
      <dgm:t>
        <a:bodyPr/>
        <a:lstStyle/>
        <a:p>
          <a:pPr algn="ctr"/>
          <a:endParaRPr lang="en-US"/>
        </a:p>
      </dgm:t>
    </dgm:pt>
    <dgm:pt modelId="{5807B5A3-8D62-A043-A818-F0940EE24F62}" type="sibTrans" cxnId="{BCDA4076-69D8-3340-9CFD-3716216503A5}">
      <dgm:prSet/>
      <dgm:spPr/>
      <dgm:t>
        <a:bodyPr/>
        <a:lstStyle/>
        <a:p>
          <a:pPr algn="ctr"/>
          <a:endParaRPr lang="en-US"/>
        </a:p>
      </dgm:t>
    </dgm:pt>
    <dgm:pt modelId="{0A46743E-9DDA-4645-8C56-7CC2C353A92B}">
      <dgm:prSet phldrT="[Text]" custT="1"/>
      <dgm:spPr/>
      <dgm:t>
        <a:bodyPr/>
        <a:lstStyle/>
        <a:p>
          <a:pPr algn="ctr"/>
          <a:r>
            <a:rPr lang="en-US" sz="1800" dirty="0" err="1">
              <a:latin typeface="+mj-lt"/>
            </a:rPr>
            <a:t>Modèles</a:t>
          </a:r>
          <a:r>
            <a:rPr lang="en-US" sz="1800" dirty="0">
              <a:latin typeface="+mj-lt"/>
            </a:rPr>
            <a:t> </a:t>
          </a:r>
          <a:r>
            <a:rPr lang="en-US" sz="1800" dirty="0" err="1" smtClean="0">
              <a:latin typeface="+mj-lt"/>
            </a:rPr>
            <a:t>d'intégration</a:t>
          </a:r>
          <a:r>
            <a:rPr lang="en-US" sz="1800" dirty="0" smtClean="0">
              <a:latin typeface="+mj-lt"/>
            </a:rPr>
            <a:t> des TIC</a:t>
          </a:r>
          <a:endParaRPr lang="en-US" sz="1800" dirty="0">
            <a:latin typeface="+mj-lt"/>
          </a:endParaRPr>
        </a:p>
      </dgm:t>
    </dgm:pt>
    <dgm:pt modelId="{FB255ABA-99B8-B54B-886F-0429B660F457}" type="parTrans" cxnId="{27CAD5F6-9568-354E-9236-E9E2C3D33C77}">
      <dgm:prSet/>
      <dgm:spPr/>
      <dgm:t>
        <a:bodyPr/>
        <a:lstStyle/>
        <a:p>
          <a:pPr algn="ctr"/>
          <a:endParaRPr lang="en-US"/>
        </a:p>
      </dgm:t>
    </dgm:pt>
    <dgm:pt modelId="{A78CE074-7EFF-3E4D-BA7B-E25CDAA681E0}" type="sibTrans" cxnId="{27CAD5F6-9568-354E-9236-E9E2C3D33C77}">
      <dgm:prSet/>
      <dgm:spPr/>
      <dgm:t>
        <a:bodyPr/>
        <a:lstStyle/>
        <a:p>
          <a:pPr algn="ctr"/>
          <a:endParaRPr lang="en-US"/>
        </a:p>
      </dgm:t>
    </dgm:pt>
    <dgm:pt modelId="{4D74DB4A-1C3E-2F47-B130-63D20B063119}">
      <dgm:prSet phldrT="[Text]" custT="1"/>
      <dgm:spPr/>
      <dgm:t>
        <a:bodyPr/>
        <a:lstStyle/>
        <a:p>
          <a:pPr algn="ctr"/>
          <a:r>
            <a:rPr lang="en-US" sz="1800" dirty="0">
              <a:latin typeface="+mj-lt"/>
            </a:rPr>
            <a:t>Auto-</a:t>
          </a:r>
          <a:r>
            <a:rPr lang="en-US" sz="1800" dirty="0" err="1">
              <a:latin typeface="+mj-lt"/>
            </a:rPr>
            <a:t>efficacité</a:t>
          </a:r>
          <a:endParaRPr lang="en-US" sz="1800" dirty="0">
            <a:latin typeface="+mj-lt"/>
          </a:endParaRPr>
        </a:p>
      </dgm:t>
    </dgm:pt>
    <dgm:pt modelId="{43AABF45-93C3-254A-B712-C3722CC1DCDF}" type="parTrans" cxnId="{C332B91B-646A-424F-BB78-69AFBB440F61}">
      <dgm:prSet/>
      <dgm:spPr/>
      <dgm:t>
        <a:bodyPr/>
        <a:lstStyle/>
        <a:p>
          <a:pPr algn="ctr"/>
          <a:endParaRPr lang="en-US"/>
        </a:p>
      </dgm:t>
    </dgm:pt>
    <dgm:pt modelId="{AACC31BF-A2C5-4646-A89D-0F0FC0F5D633}" type="sibTrans" cxnId="{C332B91B-646A-424F-BB78-69AFBB440F61}">
      <dgm:prSet/>
      <dgm:spPr/>
      <dgm:t>
        <a:bodyPr/>
        <a:lstStyle/>
        <a:p>
          <a:pPr algn="ctr"/>
          <a:endParaRPr lang="en-US"/>
        </a:p>
      </dgm:t>
    </dgm:pt>
    <dgm:pt modelId="{3D110413-7A3B-724B-A7D9-6F38D45190B0}">
      <dgm:prSet phldrT="[Text]" custT="1"/>
      <dgm:spPr/>
      <dgm:t>
        <a:bodyPr/>
        <a:lstStyle/>
        <a:p>
          <a:pPr algn="ctr"/>
          <a:r>
            <a:rPr lang="en-US" sz="1800">
              <a:latin typeface="+mj-lt"/>
            </a:rPr>
            <a:t>Facteurs d'adoption </a:t>
          </a:r>
        </a:p>
      </dgm:t>
    </dgm:pt>
    <dgm:pt modelId="{2C7C9D79-3DC1-5D40-93DA-23917B1F444F}" type="parTrans" cxnId="{C7263589-76B3-884B-ABC8-F76426F09B6D}">
      <dgm:prSet/>
      <dgm:spPr/>
      <dgm:t>
        <a:bodyPr/>
        <a:lstStyle/>
        <a:p>
          <a:pPr algn="ctr"/>
          <a:endParaRPr lang="en-US"/>
        </a:p>
      </dgm:t>
    </dgm:pt>
    <dgm:pt modelId="{100C43F6-0FAB-9647-8E71-B2F7345908F0}" type="sibTrans" cxnId="{C7263589-76B3-884B-ABC8-F76426F09B6D}">
      <dgm:prSet/>
      <dgm:spPr/>
      <dgm:t>
        <a:bodyPr/>
        <a:lstStyle/>
        <a:p>
          <a:pPr algn="ctr"/>
          <a:endParaRPr lang="en-US"/>
        </a:p>
      </dgm:t>
    </dgm:pt>
    <dgm:pt modelId="{FF369A18-CBE6-4A48-80EA-9186210F8927}" type="pres">
      <dgm:prSet presAssocID="{3634C937-FD71-3741-BF52-DFBDC7F9B0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D053C-DFE7-2D47-A2F1-FA98791FF210}" type="pres">
      <dgm:prSet presAssocID="{5F55B059-9D1A-1944-83CC-7D97ACB7D9C9}" presName="centerShape" presStyleLbl="node0" presStyleIdx="0" presStyleCnt="1" custScaleX="133911" custScaleY="109223"/>
      <dgm:spPr/>
      <dgm:t>
        <a:bodyPr/>
        <a:lstStyle/>
        <a:p>
          <a:endParaRPr lang="en-US"/>
        </a:p>
      </dgm:t>
    </dgm:pt>
    <dgm:pt modelId="{980D72FC-E0A6-BE44-8DED-40B0D1C88631}" type="pres">
      <dgm:prSet presAssocID="{0A46743E-9DDA-4645-8C56-7CC2C353A92B}" presName="node" presStyleLbl="node1" presStyleIdx="0" presStyleCnt="3" custScaleX="186320" custScaleY="122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0B60C-7507-734F-8B1D-BD7AB5FF8ECF}" type="pres">
      <dgm:prSet presAssocID="{0A46743E-9DDA-4645-8C56-7CC2C353A92B}" presName="dummy" presStyleCnt="0"/>
      <dgm:spPr/>
    </dgm:pt>
    <dgm:pt modelId="{A16F73F5-AD28-B743-A383-C43174F66FA6}" type="pres">
      <dgm:prSet presAssocID="{A78CE074-7EFF-3E4D-BA7B-E25CDAA681E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130C49F-77E8-7E47-B385-AC71F6D1722B}" type="pres">
      <dgm:prSet presAssocID="{4D74DB4A-1C3E-2F47-B130-63D20B063119}" presName="node" presStyleLbl="node1" presStyleIdx="1" presStyleCnt="3" custScaleX="150703" custScaleY="125431" custRadScaleRad="109345" custRadScaleInc="25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E1359-5138-AA4B-BF80-B18ED33D1C7A}" type="pres">
      <dgm:prSet presAssocID="{4D74DB4A-1C3E-2F47-B130-63D20B063119}" presName="dummy" presStyleCnt="0"/>
      <dgm:spPr/>
    </dgm:pt>
    <dgm:pt modelId="{FBB8A79A-B594-6646-9679-31CD594F8264}" type="pres">
      <dgm:prSet presAssocID="{AACC31BF-A2C5-4646-A89D-0F0FC0F5D6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375242F-A3E2-EC41-9B0A-8B91BA2BEC0A}" type="pres">
      <dgm:prSet presAssocID="{3D110413-7A3B-724B-A7D9-6F38D45190B0}" presName="node" presStyleLbl="node1" presStyleIdx="2" presStyleCnt="3" custScaleX="141217" custScaleY="125431" custRadScaleRad="109247" custRadScaleInc="27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0F59C-3072-1B4C-B43B-0A9C92F90A08}" type="pres">
      <dgm:prSet presAssocID="{3D110413-7A3B-724B-A7D9-6F38D45190B0}" presName="dummy" presStyleCnt="0"/>
      <dgm:spPr/>
    </dgm:pt>
    <dgm:pt modelId="{3A90A5C0-88C4-7149-9FD3-6BA3E5EA3771}" type="pres">
      <dgm:prSet presAssocID="{100C43F6-0FAB-9647-8E71-B2F7345908F0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38106F6-AE89-D24C-8780-6C6808DE677F}" type="presOf" srcId="{3D110413-7A3B-724B-A7D9-6F38D45190B0}" destId="{0375242F-A3E2-EC41-9B0A-8B91BA2BEC0A}" srcOrd="0" destOrd="0" presId="urn:microsoft.com/office/officeart/2005/8/layout/radial6"/>
    <dgm:cxn modelId="{602100BD-A39E-D148-A985-FF1261018614}" type="presOf" srcId="{100C43F6-0FAB-9647-8E71-B2F7345908F0}" destId="{3A90A5C0-88C4-7149-9FD3-6BA3E5EA3771}" srcOrd="0" destOrd="0" presId="urn:microsoft.com/office/officeart/2005/8/layout/radial6"/>
    <dgm:cxn modelId="{02D426C2-95E9-6445-9C2E-E179F45121DA}" type="presOf" srcId="{3634C937-FD71-3741-BF52-DFBDC7F9B0D7}" destId="{FF369A18-CBE6-4A48-80EA-9186210F8927}" srcOrd="0" destOrd="0" presId="urn:microsoft.com/office/officeart/2005/8/layout/radial6"/>
    <dgm:cxn modelId="{C7263589-76B3-884B-ABC8-F76426F09B6D}" srcId="{5F55B059-9D1A-1944-83CC-7D97ACB7D9C9}" destId="{3D110413-7A3B-724B-A7D9-6F38D45190B0}" srcOrd="2" destOrd="0" parTransId="{2C7C9D79-3DC1-5D40-93DA-23917B1F444F}" sibTransId="{100C43F6-0FAB-9647-8E71-B2F7345908F0}"/>
    <dgm:cxn modelId="{522B1E21-0EC9-E540-B319-E2C1ABF28AB6}" type="presOf" srcId="{5F55B059-9D1A-1944-83CC-7D97ACB7D9C9}" destId="{DB1D053C-DFE7-2D47-A2F1-FA98791FF210}" srcOrd="0" destOrd="0" presId="urn:microsoft.com/office/officeart/2005/8/layout/radial6"/>
    <dgm:cxn modelId="{BCDA4076-69D8-3340-9CFD-3716216503A5}" srcId="{3634C937-FD71-3741-BF52-DFBDC7F9B0D7}" destId="{5F55B059-9D1A-1944-83CC-7D97ACB7D9C9}" srcOrd="0" destOrd="0" parTransId="{FE4ED094-DF9F-514D-900E-D00F66EA3870}" sibTransId="{5807B5A3-8D62-A043-A818-F0940EE24F62}"/>
    <dgm:cxn modelId="{C332B91B-646A-424F-BB78-69AFBB440F61}" srcId="{5F55B059-9D1A-1944-83CC-7D97ACB7D9C9}" destId="{4D74DB4A-1C3E-2F47-B130-63D20B063119}" srcOrd="1" destOrd="0" parTransId="{43AABF45-93C3-254A-B712-C3722CC1DCDF}" sibTransId="{AACC31BF-A2C5-4646-A89D-0F0FC0F5D633}"/>
    <dgm:cxn modelId="{41A3778E-31AE-B344-B73B-ECD55AFDCDCB}" type="presOf" srcId="{A78CE074-7EFF-3E4D-BA7B-E25CDAA681E0}" destId="{A16F73F5-AD28-B743-A383-C43174F66FA6}" srcOrd="0" destOrd="0" presId="urn:microsoft.com/office/officeart/2005/8/layout/radial6"/>
    <dgm:cxn modelId="{2C80EBBF-8F53-1A4D-9DE7-FA9495FAE4BA}" type="presOf" srcId="{0A46743E-9DDA-4645-8C56-7CC2C353A92B}" destId="{980D72FC-E0A6-BE44-8DED-40B0D1C88631}" srcOrd="0" destOrd="0" presId="urn:microsoft.com/office/officeart/2005/8/layout/radial6"/>
    <dgm:cxn modelId="{27CAD5F6-9568-354E-9236-E9E2C3D33C77}" srcId="{5F55B059-9D1A-1944-83CC-7D97ACB7D9C9}" destId="{0A46743E-9DDA-4645-8C56-7CC2C353A92B}" srcOrd="0" destOrd="0" parTransId="{FB255ABA-99B8-B54B-886F-0429B660F457}" sibTransId="{A78CE074-7EFF-3E4D-BA7B-E25CDAA681E0}"/>
    <dgm:cxn modelId="{45D85806-7AED-E441-A3CD-F7405E7A656D}" type="presOf" srcId="{AACC31BF-A2C5-4646-A89D-0F0FC0F5D633}" destId="{FBB8A79A-B594-6646-9679-31CD594F8264}" srcOrd="0" destOrd="0" presId="urn:microsoft.com/office/officeart/2005/8/layout/radial6"/>
    <dgm:cxn modelId="{6E2325ED-09B3-5C49-8C7A-7BD6B9F3FE15}" type="presOf" srcId="{4D74DB4A-1C3E-2F47-B130-63D20B063119}" destId="{F130C49F-77E8-7E47-B385-AC71F6D1722B}" srcOrd="0" destOrd="0" presId="urn:microsoft.com/office/officeart/2005/8/layout/radial6"/>
    <dgm:cxn modelId="{EBB37E1C-FB71-144C-AC86-2CBDF8D621B4}" type="presParOf" srcId="{FF369A18-CBE6-4A48-80EA-9186210F8927}" destId="{DB1D053C-DFE7-2D47-A2F1-FA98791FF210}" srcOrd="0" destOrd="0" presId="urn:microsoft.com/office/officeart/2005/8/layout/radial6"/>
    <dgm:cxn modelId="{3A4D0392-1057-3E47-9AC2-64DE7970F6BB}" type="presParOf" srcId="{FF369A18-CBE6-4A48-80EA-9186210F8927}" destId="{980D72FC-E0A6-BE44-8DED-40B0D1C88631}" srcOrd="1" destOrd="0" presId="urn:microsoft.com/office/officeart/2005/8/layout/radial6"/>
    <dgm:cxn modelId="{B940EDC0-6F99-314D-841A-F986B8246862}" type="presParOf" srcId="{FF369A18-CBE6-4A48-80EA-9186210F8927}" destId="{4B40B60C-7507-734F-8B1D-BD7AB5FF8ECF}" srcOrd="2" destOrd="0" presId="urn:microsoft.com/office/officeart/2005/8/layout/radial6"/>
    <dgm:cxn modelId="{3296907A-A8BE-1049-B2FA-3EDE2E1080E4}" type="presParOf" srcId="{FF369A18-CBE6-4A48-80EA-9186210F8927}" destId="{A16F73F5-AD28-B743-A383-C43174F66FA6}" srcOrd="3" destOrd="0" presId="urn:microsoft.com/office/officeart/2005/8/layout/radial6"/>
    <dgm:cxn modelId="{76042B81-B848-874A-9344-DA6CD2D4CCC1}" type="presParOf" srcId="{FF369A18-CBE6-4A48-80EA-9186210F8927}" destId="{F130C49F-77E8-7E47-B385-AC71F6D1722B}" srcOrd="4" destOrd="0" presId="urn:microsoft.com/office/officeart/2005/8/layout/radial6"/>
    <dgm:cxn modelId="{3CDF86AF-C432-A14D-A287-6A21997543F8}" type="presParOf" srcId="{FF369A18-CBE6-4A48-80EA-9186210F8927}" destId="{101E1359-5138-AA4B-BF80-B18ED33D1C7A}" srcOrd="5" destOrd="0" presId="urn:microsoft.com/office/officeart/2005/8/layout/radial6"/>
    <dgm:cxn modelId="{15792617-F8EF-604D-8BC6-680B9970B239}" type="presParOf" srcId="{FF369A18-CBE6-4A48-80EA-9186210F8927}" destId="{FBB8A79A-B594-6646-9679-31CD594F8264}" srcOrd="6" destOrd="0" presId="urn:microsoft.com/office/officeart/2005/8/layout/radial6"/>
    <dgm:cxn modelId="{06209E13-6559-164D-853F-D7733A14A4AF}" type="presParOf" srcId="{FF369A18-CBE6-4A48-80EA-9186210F8927}" destId="{0375242F-A3E2-EC41-9B0A-8B91BA2BEC0A}" srcOrd="7" destOrd="0" presId="urn:microsoft.com/office/officeart/2005/8/layout/radial6"/>
    <dgm:cxn modelId="{EF362757-A815-354E-B4F6-49D2B9AFF4EF}" type="presParOf" srcId="{FF369A18-CBE6-4A48-80EA-9186210F8927}" destId="{7970F59C-3072-1B4C-B43B-0A9C92F90A08}" srcOrd="8" destOrd="0" presId="urn:microsoft.com/office/officeart/2005/8/layout/radial6"/>
    <dgm:cxn modelId="{22AE9E81-5FF1-E042-9CEA-463C613C8909}" type="presParOf" srcId="{FF369A18-CBE6-4A48-80EA-9186210F8927}" destId="{3A90A5C0-88C4-7149-9FD3-6BA3E5EA377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06721F-A747-4443-A5D5-F1962588C3F6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831150-1334-9542-8AD0-D2CF30645A04}">
      <dgm:prSet phldrT="[Texte]"/>
      <dgm:spPr/>
      <dgm:t>
        <a:bodyPr/>
        <a:lstStyle/>
        <a:p>
          <a:r>
            <a:rPr lang="fr-FR" b="1" dirty="0"/>
            <a:t>Objectif général</a:t>
          </a:r>
          <a:r>
            <a:rPr lang="fr-FR" dirty="0"/>
            <a:t>: faire avancer les connaissances à propos de l'utilisation des technologies dans les institutions de formation des enseignants </a:t>
          </a:r>
        </a:p>
      </dgm:t>
    </dgm:pt>
    <dgm:pt modelId="{C03A818D-5263-0049-B292-8AD3895483BE}" type="parTrans" cxnId="{B64FFE55-C717-6E4C-A65A-714C04188120}">
      <dgm:prSet/>
      <dgm:spPr/>
      <dgm:t>
        <a:bodyPr/>
        <a:lstStyle/>
        <a:p>
          <a:endParaRPr lang="fr-FR"/>
        </a:p>
      </dgm:t>
    </dgm:pt>
    <dgm:pt modelId="{7C98A5D3-6C99-1745-860A-43F4732A5AEF}" type="sibTrans" cxnId="{B64FFE55-C717-6E4C-A65A-714C04188120}">
      <dgm:prSet/>
      <dgm:spPr/>
      <dgm:t>
        <a:bodyPr/>
        <a:lstStyle/>
        <a:p>
          <a:endParaRPr lang="fr-FR"/>
        </a:p>
      </dgm:t>
    </dgm:pt>
    <dgm:pt modelId="{6C8C6BBF-CAA8-2E4B-BBCB-AA0DF495E176}">
      <dgm:prSet phldrT="[Texte]"/>
      <dgm:spPr/>
      <dgm:t>
        <a:bodyPr/>
        <a:lstStyle/>
        <a:p>
          <a:r>
            <a:rPr lang="fr-FR" dirty="0"/>
            <a:t>Outil 1: grille d'analyse </a:t>
          </a:r>
          <a:r>
            <a:rPr lang="fr-FR" dirty="0" smtClean="0"/>
            <a:t>du contenu des </a:t>
          </a:r>
          <a:r>
            <a:rPr lang="fr-FR" dirty="0"/>
            <a:t>documents gouvernementaux et institutionnels</a:t>
          </a:r>
        </a:p>
      </dgm:t>
    </dgm:pt>
    <dgm:pt modelId="{F1299363-900B-AC4C-B655-3A0CB3083A04}" type="parTrans" cxnId="{7251AC73-7950-814F-8161-25B4993F3563}">
      <dgm:prSet/>
      <dgm:spPr/>
      <dgm:t>
        <a:bodyPr/>
        <a:lstStyle/>
        <a:p>
          <a:endParaRPr lang="fr-FR"/>
        </a:p>
      </dgm:t>
    </dgm:pt>
    <dgm:pt modelId="{4C89D790-7488-3540-A2B5-328074671DE0}" type="sibTrans" cxnId="{7251AC73-7950-814F-8161-25B4993F3563}">
      <dgm:prSet/>
      <dgm:spPr/>
      <dgm:t>
        <a:bodyPr/>
        <a:lstStyle/>
        <a:p>
          <a:endParaRPr lang="fr-FR"/>
        </a:p>
      </dgm:t>
    </dgm:pt>
    <dgm:pt modelId="{4BC93FC6-104A-1847-8328-7D0E3AF2AC2A}" type="pres">
      <dgm:prSet presAssocID="{1006721F-A747-4443-A5D5-F1962588C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A6884-081F-B64E-8214-C1AFBAAE988E}" type="pres">
      <dgm:prSet presAssocID="{CB831150-1334-9542-8AD0-D2CF30645A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F3A9F-E164-2843-A090-8F3773C8493F}" type="pres">
      <dgm:prSet presAssocID="{CB831150-1334-9542-8AD0-D2CF30645A0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3C88F2-CC19-8C49-8CD2-219C2B0F3260}" type="presOf" srcId="{CB831150-1334-9542-8AD0-D2CF30645A04}" destId="{197A6884-081F-B64E-8214-C1AFBAAE988E}" srcOrd="0" destOrd="0" presId="urn:microsoft.com/office/officeart/2005/8/layout/vList2"/>
    <dgm:cxn modelId="{7251AC73-7950-814F-8161-25B4993F3563}" srcId="{CB831150-1334-9542-8AD0-D2CF30645A04}" destId="{6C8C6BBF-CAA8-2E4B-BBCB-AA0DF495E176}" srcOrd="0" destOrd="0" parTransId="{F1299363-900B-AC4C-B655-3A0CB3083A04}" sibTransId="{4C89D790-7488-3540-A2B5-328074671DE0}"/>
    <dgm:cxn modelId="{ABDAA995-9191-D24D-A9E3-B8B37343432C}" type="presOf" srcId="{6C8C6BBF-CAA8-2E4B-BBCB-AA0DF495E176}" destId="{6D5F3A9F-E164-2843-A090-8F3773C8493F}" srcOrd="0" destOrd="0" presId="urn:microsoft.com/office/officeart/2005/8/layout/vList2"/>
    <dgm:cxn modelId="{D1274F75-AD47-714A-BCCC-11D280F42D42}" type="presOf" srcId="{1006721F-A747-4443-A5D5-F1962588C3F6}" destId="{4BC93FC6-104A-1847-8328-7D0E3AF2AC2A}" srcOrd="0" destOrd="0" presId="urn:microsoft.com/office/officeart/2005/8/layout/vList2"/>
    <dgm:cxn modelId="{B64FFE55-C717-6E4C-A65A-714C04188120}" srcId="{1006721F-A747-4443-A5D5-F1962588C3F6}" destId="{CB831150-1334-9542-8AD0-D2CF30645A04}" srcOrd="0" destOrd="0" parTransId="{C03A818D-5263-0049-B292-8AD3895483BE}" sibTransId="{7C98A5D3-6C99-1745-860A-43F4732A5AEF}"/>
    <dgm:cxn modelId="{86AB2D20-A8B8-5142-BAD3-981F106F1B51}" type="presParOf" srcId="{4BC93FC6-104A-1847-8328-7D0E3AF2AC2A}" destId="{197A6884-081F-B64E-8214-C1AFBAAE988E}" srcOrd="0" destOrd="0" presId="urn:microsoft.com/office/officeart/2005/8/layout/vList2"/>
    <dgm:cxn modelId="{97A003A5-627F-E84D-BCBB-F8FB63C54C0B}" type="presParOf" srcId="{4BC93FC6-104A-1847-8328-7D0E3AF2AC2A}" destId="{6D5F3A9F-E164-2843-A090-8F3773C8493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4E53BE-0BF2-A84B-BCCE-DEDC2F3685C7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50184-5C67-A14D-BE08-2A0D649B3B4D}">
      <dgm:prSet phldrT="[Text]"/>
      <dgm:spPr/>
      <dgm:t>
        <a:bodyPr/>
        <a:lstStyle/>
        <a:p>
          <a:r>
            <a:rPr lang="fr-FR" b="1" dirty="0" smtClean="0"/>
            <a:t>Objectif 1</a:t>
          </a:r>
          <a:r>
            <a:rPr lang="fr-FR" dirty="0" smtClean="0"/>
            <a:t>: identifier les déterminants individuels et organisationnels de l'adoption des technologies dans les institutions de formation des enseignants</a:t>
          </a:r>
          <a:endParaRPr lang="en-US" dirty="0"/>
        </a:p>
      </dgm:t>
    </dgm:pt>
    <dgm:pt modelId="{2D35546A-5F7F-FE42-9DDC-D77FA33A92E0}" type="parTrans" cxnId="{7F64D5BB-1A15-EB45-88BD-FEA29AD1CF9F}">
      <dgm:prSet/>
      <dgm:spPr/>
      <dgm:t>
        <a:bodyPr/>
        <a:lstStyle/>
        <a:p>
          <a:endParaRPr lang="en-US"/>
        </a:p>
      </dgm:t>
    </dgm:pt>
    <dgm:pt modelId="{91FF680F-3EF9-A442-94EF-18212DE971EC}" type="sibTrans" cxnId="{7F64D5BB-1A15-EB45-88BD-FEA29AD1CF9F}">
      <dgm:prSet/>
      <dgm:spPr/>
      <dgm:t>
        <a:bodyPr/>
        <a:lstStyle/>
        <a:p>
          <a:endParaRPr lang="en-US"/>
        </a:p>
      </dgm:t>
    </dgm:pt>
    <dgm:pt modelId="{CCABAEFF-CC5D-374A-87A0-3B150508C32C}">
      <dgm:prSet phldrT="[Text]" custT="1"/>
      <dgm:spPr/>
      <dgm:t>
        <a:bodyPr/>
        <a:lstStyle/>
        <a:p>
          <a:r>
            <a:rPr lang="fr-FR" sz="2400" dirty="0" smtClean="0"/>
            <a:t>Outil 2: protocole d'entrevue avec les responsables de filière</a:t>
          </a:r>
          <a:endParaRPr lang="en-US" sz="2400" dirty="0"/>
        </a:p>
      </dgm:t>
    </dgm:pt>
    <dgm:pt modelId="{FB11CFF0-E324-EC48-AC99-06F6B6F10E31}" type="parTrans" cxnId="{4EDC3AAF-A7D0-3743-8E7C-F222D571B834}">
      <dgm:prSet/>
      <dgm:spPr/>
      <dgm:t>
        <a:bodyPr/>
        <a:lstStyle/>
        <a:p>
          <a:endParaRPr lang="en-US"/>
        </a:p>
      </dgm:t>
    </dgm:pt>
    <dgm:pt modelId="{1EAA03D8-8FF8-0147-B8D4-82E641641CF4}" type="sibTrans" cxnId="{4EDC3AAF-A7D0-3743-8E7C-F222D571B834}">
      <dgm:prSet/>
      <dgm:spPr/>
      <dgm:t>
        <a:bodyPr/>
        <a:lstStyle/>
        <a:p>
          <a:endParaRPr lang="en-US"/>
        </a:p>
      </dgm:t>
    </dgm:pt>
    <dgm:pt modelId="{7FFE0BF2-B6AA-B348-A23D-03DD22E06558}">
      <dgm:prSet custT="1"/>
      <dgm:spPr/>
      <dgm:t>
        <a:bodyPr/>
        <a:lstStyle/>
        <a:p>
          <a:r>
            <a:rPr lang="fr-FR" sz="2400" dirty="0" smtClean="0"/>
            <a:t>Outil 3: protocole d'entrevue avec les responsables TIC</a:t>
          </a:r>
          <a:endParaRPr lang="fr-FR" sz="2400" dirty="0"/>
        </a:p>
      </dgm:t>
    </dgm:pt>
    <dgm:pt modelId="{1A24D704-D6FB-304E-825D-1ED5B3ADFA94}" type="parTrans" cxnId="{5C2928CF-F89E-5F41-9A9B-9F4A37759F1F}">
      <dgm:prSet/>
      <dgm:spPr/>
      <dgm:t>
        <a:bodyPr/>
        <a:lstStyle/>
        <a:p>
          <a:endParaRPr lang="en-US"/>
        </a:p>
      </dgm:t>
    </dgm:pt>
    <dgm:pt modelId="{714EB1B9-7B0B-0E4F-A396-A4F830F14E76}" type="sibTrans" cxnId="{5C2928CF-F89E-5F41-9A9B-9F4A37759F1F}">
      <dgm:prSet/>
      <dgm:spPr/>
      <dgm:t>
        <a:bodyPr/>
        <a:lstStyle/>
        <a:p>
          <a:endParaRPr lang="en-US"/>
        </a:p>
      </dgm:t>
    </dgm:pt>
    <dgm:pt modelId="{00F0441D-E315-F74E-9700-A016A5B932D0}">
      <dgm:prSet custT="1"/>
      <dgm:spPr/>
      <dgm:t>
        <a:bodyPr/>
        <a:lstStyle/>
        <a:p>
          <a:r>
            <a:rPr lang="fr-FR" sz="2400" dirty="0" smtClean="0"/>
            <a:t>Outil 4: protocole d'entrevue avec les professeurs</a:t>
          </a:r>
          <a:endParaRPr lang="fr-FR" sz="2400" dirty="0"/>
        </a:p>
      </dgm:t>
    </dgm:pt>
    <dgm:pt modelId="{F40E7C40-FABA-A445-A649-0117E90F126A}" type="parTrans" cxnId="{A764074E-7569-5442-871F-D8AD9FECF4A3}">
      <dgm:prSet/>
      <dgm:spPr/>
      <dgm:t>
        <a:bodyPr/>
        <a:lstStyle/>
        <a:p>
          <a:endParaRPr lang="en-US"/>
        </a:p>
      </dgm:t>
    </dgm:pt>
    <dgm:pt modelId="{AB92F158-B362-3149-8A94-278CDF7730A6}" type="sibTrans" cxnId="{A764074E-7569-5442-871F-D8AD9FECF4A3}">
      <dgm:prSet/>
      <dgm:spPr/>
      <dgm:t>
        <a:bodyPr/>
        <a:lstStyle/>
        <a:p>
          <a:endParaRPr lang="en-US"/>
        </a:p>
      </dgm:t>
    </dgm:pt>
    <dgm:pt modelId="{A2B102E0-7607-CC46-9677-717A331A8287}" type="pres">
      <dgm:prSet presAssocID="{884E53BE-0BF2-A84B-BCCE-DEDC2F3685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855-F0E1-9046-9E2D-A2F8B044A3A9}" type="pres">
      <dgm:prSet presAssocID="{4C950184-5C67-A14D-BE08-2A0D649B3B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D43F2-49F7-4F4C-A2B3-EE14E976BCD3}" type="pres">
      <dgm:prSet presAssocID="{4C950184-5C67-A14D-BE08-2A0D649B3B4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2928CF-F89E-5F41-9A9B-9F4A37759F1F}" srcId="{4C950184-5C67-A14D-BE08-2A0D649B3B4D}" destId="{7FFE0BF2-B6AA-B348-A23D-03DD22E06558}" srcOrd="1" destOrd="0" parTransId="{1A24D704-D6FB-304E-825D-1ED5B3ADFA94}" sibTransId="{714EB1B9-7B0B-0E4F-A396-A4F830F14E76}"/>
    <dgm:cxn modelId="{036F92C4-BA0D-DB4A-8BD0-1C7BF8FE1216}" type="presOf" srcId="{CCABAEFF-CC5D-374A-87A0-3B150508C32C}" destId="{003D43F2-49F7-4F4C-A2B3-EE14E976BCD3}" srcOrd="0" destOrd="0" presId="urn:microsoft.com/office/officeart/2005/8/layout/vList2"/>
    <dgm:cxn modelId="{4EDC3AAF-A7D0-3743-8E7C-F222D571B834}" srcId="{4C950184-5C67-A14D-BE08-2A0D649B3B4D}" destId="{CCABAEFF-CC5D-374A-87A0-3B150508C32C}" srcOrd="0" destOrd="0" parTransId="{FB11CFF0-E324-EC48-AC99-06F6B6F10E31}" sibTransId="{1EAA03D8-8FF8-0147-B8D4-82E641641CF4}"/>
    <dgm:cxn modelId="{7F64D5BB-1A15-EB45-88BD-FEA29AD1CF9F}" srcId="{884E53BE-0BF2-A84B-BCCE-DEDC2F3685C7}" destId="{4C950184-5C67-A14D-BE08-2A0D649B3B4D}" srcOrd="0" destOrd="0" parTransId="{2D35546A-5F7F-FE42-9DDC-D77FA33A92E0}" sibTransId="{91FF680F-3EF9-A442-94EF-18212DE971EC}"/>
    <dgm:cxn modelId="{AE3B32D3-A6B4-E64F-AC5D-FACE29446C5B}" type="presOf" srcId="{7FFE0BF2-B6AA-B348-A23D-03DD22E06558}" destId="{003D43F2-49F7-4F4C-A2B3-EE14E976BCD3}" srcOrd="0" destOrd="1" presId="urn:microsoft.com/office/officeart/2005/8/layout/vList2"/>
    <dgm:cxn modelId="{980A9D3F-7ABC-8D46-AB21-08C2E90A41DA}" type="presOf" srcId="{884E53BE-0BF2-A84B-BCCE-DEDC2F3685C7}" destId="{A2B102E0-7607-CC46-9677-717A331A8287}" srcOrd="0" destOrd="0" presId="urn:microsoft.com/office/officeart/2005/8/layout/vList2"/>
    <dgm:cxn modelId="{F99D5715-039C-D94F-8144-8B20FED54D75}" type="presOf" srcId="{4C950184-5C67-A14D-BE08-2A0D649B3B4D}" destId="{E7D65855-F0E1-9046-9E2D-A2F8B044A3A9}" srcOrd="0" destOrd="0" presId="urn:microsoft.com/office/officeart/2005/8/layout/vList2"/>
    <dgm:cxn modelId="{3756AEC5-B79E-F54C-99C8-5855A92B55A4}" type="presOf" srcId="{00F0441D-E315-F74E-9700-A016A5B932D0}" destId="{003D43F2-49F7-4F4C-A2B3-EE14E976BCD3}" srcOrd="0" destOrd="2" presId="urn:microsoft.com/office/officeart/2005/8/layout/vList2"/>
    <dgm:cxn modelId="{A764074E-7569-5442-871F-D8AD9FECF4A3}" srcId="{4C950184-5C67-A14D-BE08-2A0D649B3B4D}" destId="{00F0441D-E315-F74E-9700-A016A5B932D0}" srcOrd="2" destOrd="0" parTransId="{F40E7C40-FABA-A445-A649-0117E90F126A}" sibTransId="{AB92F158-B362-3149-8A94-278CDF7730A6}"/>
    <dgm:cxn modelId="{5747C9CB-AB1B-DD4C-B0C8-39A6A91131FD}" type="presParOf" srcId="{A2B102E0-7607-CC46-9677-717A331A8287}" destId="{E7D65855-F0E1-9046-9E2D-A2F8B044A3A9}" srcOrd="0" destOrd="0" presId="urn:microsoft.com/office/officeart/2005/8/layout/vList2"/>
    <dgm:cxn modelId="{D35D0178-057E-BA41-BB12-DA58626BD874}" type="presParOf" srcId="{A2B102E0-7607-CC46-9677-717A331A8287}" destId="{003D43F2-49F7-4F4C-A2B3-EE14E976BCD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2E450F-09D6-454E-A39B-A72041879BB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70EFE-2DB0-0947-AFE8-DBB482AC2F96}">
      <dgm:prSet phldrT="[Text]"/>
      <dgm:spPr/>
      <dgm:t>
        <a:bodyPr/>
        <a:lstStyle/>
        <a:p>
          <a:r>
            <a:rPr lang="fr-FR" b="1" dirty="0" smtClean="0"/>
            <a:t>Objectif 2</a:t>
          </a:r>
          <a:r>
            <a:rPr lang="fr-FR" dirty="0" smtClean="0"/>
            <a:t>: déterminer l'utilisation des technologies de la part des futurs enseignants pour leur formation</a:t>
          </a:r>
          <a:endParaRPr lang="en-US" dirty="0"/>
        </a:p>
      </dgm:t>
    </dgm:pt>
    <dgm:pt modelId="{EB4F4AB6-EBE0-5044-9A32-46EC9A4A82D5}" type="parTrans" cxnId="{30DAD890-F163-4040-B51D-523D65E623D7}">
      <dgm:prSet/>
      <dgm:spPr/>
      <dgm:t>
        <a:bodyPr/>
        <a:lstStyle/>
        <a:p>
          <a:endParaRPr lang="en-US"/>
        </a:p>
      </dgm:t>
    </dgm:pt>
    <dgm:pt modelId="{B377774B-0A56-D148-B373-EF4F6CC3D800}" type="sibTrans" cxnId="{30DAD890-F163-4040-B51D-523D65E623D7}">
      <dgm:prSet/>
      <dgm:spPr/>
      <dgm:t>
        <a:bodyPr/>
        <a:lstStyle/>
        <a:p>
          <a:endParaRPr lang="en-US"/>
        </a:p>
      </dgm:t>
    </dgm:pt>
    <dgm:pt modelId="{616B066C-E056-AC45-BFDC-364F38820C2E}">
      <dgm:prSet phldrT="[Text]" phldr="1"/>
      <dgm:spPr/>
      <dgm:t>
        <a:bodyPr/>
        <a:lstStyle/>
        <a:p>
          <a:endParaRPr lang="en-US" dirty="0"/>
        </a:p>
      </dgm:t>
    </dgm:pt>
    <dgm:pt modelId="{5821B9D9-9135-484D-8B92-25445D897A34}" type="parTrans" cxnId="{32C93064-CB2F-9349-B64F-DB27664C4B85}">
      <dgm:prSet/>
      <dgm:spPr/>
      <dgm:t>
        <a:bodyPr/>
        <a:lstStyle/>
        <a:p>
          <a:endParaRPr lang="en-US"/>
        </a:p>
      </dgm:t>
    </dgm:pt>
    <dgm:pt modelId="{B24FE0DD-D188-AF44-B622-34EF4E7BE146}" type="sibTrans" cxnId="{32C93064-CB2F-9349-B64F-DB27664C4B85}">
      <dgm:prSet/>
      <dgm:spPr/>
      <dgm:t>
        <a:bodyPr/>
        <a:lstStyle/>
        <a:p>
          <a:endParaRPr lang="en-US"/>
        </a:p>
      </dgm:t>
    </dgm:pt>
    <dgm:pt modelId="{367D6A01-3579-4D46-BD80-45D82126DF0C}">
      <dgm:prSet phldrT="[Text]"/>
      <dgm:spPr/>
      <dgm:t>
        <a:bodyPr/>
        <a:lstStyle/>
        <a:p>
          <a:r>
            <a:rPr lang="fr-FR" b="1" dirty="0" smtClean="0"/>
            <a:t>Objectif 3: </a:t>
          </a:r>
          <a:r>
            <a:rPr lang="fr-FR" dirty="0" smtClean="0"/>
            <a:t>comment les futurs enseignants perçoivent leur efficacité par rapport à l’intégration pédagogique des technologies dans leurs approches pédagogiques</a:t>
          </a:r>
          <a:endParaRPr lang="en-US" dirty="0"/>
        </a:p>
      </dgm:t>
    </dgm:pt>
    <dgm:pt modelId="{84B6969E-8BD4-EF4E-BED6-647443328CAC}" type="parTrans" cxnId="{95A24D4D-2031-0442-8FF5-0174196B3C84}">
      <dgm:prSet/>
      <dgm:spPr/>
      <dgm:t>
        <a:bodyPr/>
        <a:lstStyle/>
        <a:p>
          <a:endParaRPr lang="en-US"/>
        </a:p>
      </dgm:t>
    </dgm:pt>
    <dgm:pt modelId="{4DFE430D-C269-A141-A267-859D62884996}" type="sibTrans" cxnId="{95A24D4D-2031-0442-8FF5-0174196B3C84}">
      <dgm:prSet/>
      <dgm:spPr/>
      <dgm:t>
        <a:bodyPr/>
        <a:lstStyle/>
        <a:p>
          <a:endParaRPr lang="en-US"/>
        </a:p>
      </dgm:t>
    </dgm:pt>
    <dgm:pt modelId="{7193D901-D1CE-6D4A-88A6-747FC6725204}">
      <dgm:prSet phldrT="[Text]"/>
      <dgm:spPr/>
      <dgm:t>
        <a:bodyPr/>
        <a:lstStyle/>
        <a:p>
          <a:r>
            <a:rPr lang="fr-FR" dirty="0" smtClean="0"/>
            <a:t>Outil 5 : questionnaire destiné aux futurs enseignants</a:t>
          </a:r>
          <a:endParaRPr lang="en-US" dirty="0"/>
        </a:p>
      </dgm:t>
    </dgm:pt>
    <dgm:pt modelId="{BDA6F13D-5790-5246-A326-9A31DAB2CFED}" type="parTrans" cxnId="{B8FBF668-3C04-4941-AF07-AAFACE750F22}">
      <dgm:prSet/>
      <dgm:spPr/>
      <dgm:t>
        <a:bodyPr/>
        <a:lstStyle/>
        <a:p>
          <a:endParaRPr lang="en-US"/>
        </a:p>
      </dgm:t>
    </dgm:pt>
    <dgm:pt modelId="{BCBA8DD0-118E-8344-9A8D-5790DEC90EDF}" type="sibTrans" cxnId="{B8FBF668-3C04-4941-AF07-AAFACE750F22}">
      <dgm:prSet/>
      <dgm:spPr/>
      <dgm:t>
        <a:bodyPr/>
        <a:lstStyle/>
        <a:p>
          <a:endParaRPr lang="en-US"/>
        </a:p>
      </dgm:t>
    </dgm:pt>
    <dgm:pt modelId="{D4CC5090-7D2A-B74F-9EEA-B6BB2C01FC8B}" type="pres">
      <dgm:prSet presAssocID="{822E450F-09D6-454E-A39B-A72041879B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72839B-7878-8F47-B5E5-306749F04C34}" type="pres">
      <dgm:prSet presAssocID="{E6570EFE-2DB0-0947-AFE8-DBB482AC2F9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FB4FB-CE7A-5F49-B49F-5831F1635B05}" type="pres">
      <dgm:prSet presAssocID="{E6570EFE-2DB0-0947-AFE8-DBB482AC2F9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6DE06-454A-FF47-B5E2-99089015A224}" type="pres">
      <dgm:prSet presAssocID="{367D6A01-3579-4D46-BD80-45D82126DF0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BDF48-16D1-5440-A7D6-FB00781B1933}" type="pres">
      <dgm:prSet presAssocID="{367D6A01-3579-4D46-BD80-45D82126DF0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808C87-5C91-0445-BEB6-51BB0B1C68FE}" type="presOf" srcId="{367D6A01-3579-4D46-BD80-45D82126DF0C}" destId="{33F6DE06-454A-FF47-B5E2-99089015A224}" srcOrd="0" destOrd="0" presId="urn:microsoft.com/office/officeart/2005/8/layout/vList2"/>
    <dgm:cxn modelId="{BF7B0FEA-754E-FD43-B1A8-5422B5042CC8}" type="presOf" srcId="{7193D901-D1CE-6D4A-88A6-747FC6725204}" destId="{DC3BDF48-16D1-5440-A7D6-FB00781B1933}" srcOrd="0" destOrd="0" presId="urn:microsoft.com/office/officeart/2005/8/layout/vList2"/>
    <dgm:cxn modelId="{B8FBF668-3C04-4941-AF07-AAFACE750F22}" srcId="{367D6A01-3579-4D46-BD80-45D82126DF0C}" destId="{7193D901-D1CE-6D4A-88A6-747FC6725204}" srcOrd="0" destOrd="0" parTransId="{BDA6F13D-5790-5246-A326-9A31DAB2CFED}" sibTransId="{BCBA8DD0-118E-8344-9A8D-5790DEC90EDF}"/>
    <dgm:cxn modelId="{8F119D42-4D2F-2B4F-B357-70E666E1A341}" type="presOf" srcId="{616B066C-E056-AC45-BFDC-364F38820C2E}" destId="{455FB4FB-CE7A-5F49-B49F-5831F1635B05}" srcOrd="0" destOrd="0" presId="urn:microsoft.com/office/officeart/2005/8/layout/vList2"/>
    <dgm:cxn modelId="{30DAD890-F163-4040-B51D-523D65E623D7}" srcId="{822E450F-09D6-454E-A39B-A72041879BB4}" destId="{E6570EFE-2DB0-0947-AFE8-DBB482AC2F96}" srcOrd="0" destOrd="0" parTransId="{EB4F4AB6-EBE0-5044-9A32-46EC9A4A82D5}" sibTransId="{B377774B-0A56-D148-B373-EF4F6CC3D800}"/>
    <dgm:cxn modelId="{95A24D4D-2031-0442-8FF5-0174196B3C84}" srcId="{822E450F-09D6-454E-A39B-A72041879BB4}" destId="{367D6A01-3579-4D46-BD80-45D82126DF0C}" srcOrd="1" destOrd="0" parTransId="{84B6969E-8BD4-EF4E-BED6-647443328CAC}" sibTransId="{4DFE430D-C269-A141-A267-859D62884996}"/>
    <dgm:cxn modelId="{0BA030A1-6287-194C-8226-8238337B0349}" type="presOf" srcId="{E6570EFE-2DB0-0947-AFE8-DBB482AC2F96}" destId="{D472839B-7878-8F47-B5E5-306749F04C34}" srcOrd="0" destOrd="0" presId="urn:microsoft.com/office/officeart/2005/8/layout/vList2"/>
    <dgm:cxn modelId="{6EE32172-E507-464E-853F-2EDF770C366B}" type="presOf" srcId="{822E450F-09D6-454E-A39B-A72041879BB4}" destId="{D4CC5090-7D2A-B74F-9EEA-B6BB2C01FC8B}" srcOrd="0" destOrd="0" presId="urn:microsoft.com/office/officeart/2005/8/layout/vList2"/>
    <dgm:cxn modelId="{32C93064-CB2F-9349-B64F-DB27664C4B85}" srcId="{E6570EFE-2DB0-0947-AFE8-DBB482AC2F96}" destId="{616B066C-E056-AC45-BFDC-364F38820C2E}" srcOrd="0" destOrd="0" parTransId="{5821B9D9-9135-484D-8B92-25445D897A34}" sibTransId="{B24FE0DD-D188-AF44-B622-34EF4E7BE146}"/>
    <dgm:cxn modelId="{23238DDA-B10F-6044-B19C-BB0E2F0AF41B}" type="presParOf" srcId="{D4CC5090-7D2A-B74F-9EEA-B6BB2C01FC8B}" destId="{D472839B-7878-8F47-B5E5-306749F04C34}" srcOrd="0" destOrd="0" presId="urn:microsoft.com/office/officeart/2005/8/layout/vList2"/>
    <dgm:cxn modelId="{0FB342E8-550F-0641-8C60-8BC117D270F3}" type="presParOf" srcId="{D4CC5090-7D2A-B74F-9EEA-B6BB2C01FC8B}" destId="{455FB4FB-CE7A-5F49-B49F-5831F1635B05}" srcOrd="1" destOrd="0" presId="urn:microsoft.com/office/officeart/2005/8/layout/vList2"/>
    <dgm:cxn modelId="{ABBBE77F-CC92-764F-A745-00DAF5E70DDF}" type="presParOf" srcId="{D4CC5090-7D2A-B74F-9EEA-B6BB2C01FC8B}" destId="{33F6DE06-454A-FF47-B5E2-99089015A224}" srcOrd="2" destOrd="0" presId="urn:microsoft.com/office/officeart/2005/8/layout/vList2"/>
    <dgm:cxn modelId="{0D6AD677-8F61-224E-A1B4-68C009D60531}" type="presParOf" srcId="{D4CC5090-7D2A-B74F-9EEA-B6BB2C01FC8B}" destId="{DC3BDF48-16D1-5440-A7D6-FB00781B19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F063C-A8EC-C546-B88B-26DCB6BD87F1}">
      <dsp:nvSpPr>
        <dsp:cNvPr id="0" name=""/>
        <dsp:cNvSpPr/>
      </dsp:nvSpPr>
      <dsp:spPr>
        <a:xfrm>
          <a:off x="2302892" y="3277846"/>
          <a:ext cx="3344564" cy="24797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Manque de cohérence pour la formation initiale des enseignants</a:t>
          </a:r>
          <a:endParaRPr lang="fr-FR" sz="2500" kern="1200" dirty="0"/>
        </a:p>
      </dsp:txBody>
      <dsp:txXfrm>
        <a:off x="2792692" y="3640999"/>
        <a:ext cx="2364964" cy="1753460"/>
      </dsp:txXfrm>
    </dsp:sp>
    <dsp:sp modelId="{05FA89A3-01AF-0A45-95E6-7064D2F5A325}">
      <dsp:nvSpPr>
        <dsp:cNvPr id="0" name=""/>
        <dsp:cNvSpPr/>
      </dsp:nvSpPr>
      <dsp:spPr>
        <a:xfrm rot="12865031">
          <a:off x="870638" y="2717011"/>
          <a:ext cx="2015584" cy="72824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2EE7A7-CAFE-3D47-9172-E1E0B399A229}">
      <dsp:nvSpPr>
        <dsp:cNvPr id="0" name=""/>
        <dsp:cNvSpPr/>
      </dsp:nvSpPr>
      <dsp:spPr>
        <a:xfrm>
          <a:off x="103696" y="1803519"/>
          <a:ext cx="1993451" cy="1489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Absence d’un plan d’étude uniforme au niveau du pays</a:t>
          </a:r>
          <a:endParaRPr lang="fr-FR" sz="2000" kern="1200" dirty="0"/>
        </a:p>
      </dsp:txBody>
      <dsp:txXfrm>
        <a:off x="147311" y="1847134"/>
        <a:ext cx="1906221" cy="1401887"/>
      </dsp:txXfrm>
    </dsp:sp>
    <dsp:sp modelId="{4B4D1005-2BA7-FD44-A6A6-E4AF22D9E7C3}">
      <dsp:nvSpPr>
        <dsp:cNvPr id="0" name=""/>
        <dsp:cNvSpPr/>
      </dsp:nvSpPr>
      <dsp:spPr>
        <a:xfrm rot="16158237">
          <a:off x="2778226" y="1750880"/>
          <a:ext cx="2335515" cy="72824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EDBE3-B553-4340-A923-65805B7EB1B4}">
      <dsp:nvSpPr>
        <dsp:cNvPr id="0" name=""/>
        <dsp:cNvSpPr/>
      </dsp:nvSpPr>
      <dsp:spPr>
        <a:xfrm>
          <a:off x="2719585" y="102365"/>
          <a:ext cx="2427486" cy="1941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Autonomie des universités</a:t>
          </a:r>
          <a:endParaRPr lang="fr-FR" sz="2400" kern="1200" dirty="0"/>
        </a:p>
      </dsp:txBody>
      <dsp:txXfrm>
        <a:off x="2776464" y="159244"/>
        <a:ext cx="2313728" cy="1828230"/>
      </dsp:txXfrm>
    </dsp:sp>
    <dsp:sp modelId="{776D48B2-406B-0141-B254-1D4D7F37A6AC}">
      <dsp:nvSpPr>
        <dsp:cNvPr id="0" name=""/>
        <dsp:cNvSpPr/>
      </dsp:nvSpPr>
      <dsp:spPr>
        <a:xfrm rot="19196499">
          <a:off x="4551901" y="2397258"/>
          <a:ext cx="2292732" cy="72824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B16892-7199-BE49-B951-1FD19BCC3432}">
      <dsp:nvSpPr>
        <dsp:cNvPr id="0" name=""/>
        <dsp:cNvSpPr/>
      </dsp:nvSpPr>
      <dsp:spPr>
        <a:xfrm>
          <a:off x="5644027" y="1346416"/>
          <a:ext cx="2451809" cy="14745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73 universités privées (pas forcément accréditées) et 5 publiques</a:t>
          </a:r>
          <a:endParaRPr lang="fr-FR" sz="2000" kern="1200" dirty="0"/>
        </a:p>
      </dsp:txBody>
      <dsp:txXfrm>
        <a:off x="5687216" y="1389605"/>
        <a:ext cx="2365431" cy="1388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0A5C0-88C4-7149-9FD3-6BA3E5EA3771}">
      <dsp:nvSpPr>
        <dsp:cNvPr id="0" name=""/>
        <dsp:cNvSpPr/>
      </dsp:nvSpPr>
      <dsp:spPr>
        <a:xfrm>
          <a:off x="790489" y="716918"/>
          <a:ext cx="4320170" cy="4320170"/>
        </a:xfrm>
        <a:prstGeom prst="blockArc">
          <a:avLst>
            <a:gd name="adj1" fmla="val 9528944"/>
            <a:gd name="adj2" fmla="val 16533181"/>
            <a:gd name="adj3" fmla="val 464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8A79A-B594-6646-9679-31CD594F8264}">
      <dsp:nvSpPr>
        <dsp:cNvPr id="0" name=""/>
        <dsp:cNvSpPr/>
      </dsp:nvSpPr>
      <dsp:spPr>
        <a:xfrm>
          <a:off x="913054" y="1189430"/>
          <a:ext cx="4320170" cy="4320170"/>
        </a:xfrm>
        <a:prstGeom prst="blockArc">
          <a:avLst>
            <a:gd name="adj1" fmla="val 1746701"/>
            <a:gd name="adj2" fmla="val 10326069"/>
            <a:gd name="adj3" fmla="val 464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6F73F5-AD28-B743-A383-C43174F66FA6}">
      <dsp:nvSpPr>
        <dsp:cNvPr id="0" name=""/>
        <dsp:cNvSpPr/>
      </dsp:nvSpPr>
      <dsp:spPr>
        <a:xfrm>
          <a:off x="1281439" y="707240"/>
          <a:ext cx="4320170" cy="4320170"/>
        </a:xfrm>
        <a:prstGeom prst="blockArc">
          <a:avLst>
            <a:gd name="adj1" fmla="val 15731304"/>
            <a:gd name="adj2" fmla="val 2738809"/>
            <a:gd name="adj3" fmla="val 464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D053C-DFE7-2D47-A2F1-FA98791FF210}">
      <dsp:nvSpPr>
        <dsp:cNvPr id="0" name=""/>
        <dsp:cNvSpPr/>
      </dsp:nvSpPr>
      <dsp:spPr>
        <a:xfrm>
          <a:off x="1822840" y="1800550"/>
          <a:ext cx="2663815" cy="217271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Intégration</a:t>
          </a:r>
          <a:r>
            <a:rPr lang="en-US" sz="1800" kern="1200" dirty="0">
              <a:latin typeface="+mj-lt"/>
            </a:rPr>
            <a:t> des TIC </a:t>
          </a:r>
          <a:r>
            <a:rPr lang="en-US" sz="1800" kern="1200" dirty="0" err="1">
              <a:latin typeface="+mj-lt"/>
            </a:rPr>
            <a:t>dans</a:t>
          </a:r>
          <a:r>
            <a:rPr lang="en-US" sz="1800" kern="1200" dirty="0">
              <a:latin typeface="+mj-lt"/>
            </a:rPr>
            <a:t> la formation des </a:t>
          </a:r>
          <a:r>
            <a:rPr lang="en-US" sz="1800" kern="1200" dirty="0" err="1">
              <a:latin typeface="+mj-lt"/>
            </a:rPr>
            <a:t>futurs</a:t>
          </a:r>
          <a:r>
            <a:rPr lang="en-US" sz="1800" kern="1200" dirty="0">
              <a:latin typeface="+mj-lt"/>
            </a:rPr>
            <a:t> </a:t>
          </a:r>
          <a:r>
            <a:rPr lang="en-US" sz="1800" kern="1200" dirty="0" err="1">
              <a:latin typeface="+mj-lt"/>
            </a:rPr>
            <a:t>enseignants</a:t>
          </a:r>
          <a:endParaRPr lang="en-US" sz="1800" kern="1200" dirty="0">
            <a:latin typeface="+mj-lt"/>
          </a:endParaRPr>
        </a:p>
      </dsp:txBody>
      <dsp:txXfrm>
        <a:off x="2212947" y="2118736"/>
        <a:ext cx="1883601" cy="1536339"/>
      </dsp:txXfrm>
    </dsp:sp>
    <dsp:sp modelId="{980D72FC-E0A6-BE44-8DED-40B0D1C88631}">
      <dsp:nvSpPr>
        <dsp:cNvPr id="0" name=""/>
        <dsp:cNvSpPr/>
      </dsp:nvSpPr>
      <dsp:spPr>
        <a:xfrm>
          <a:off x="1857522" y="-76105"/>
          <a:ext cx="2594450" cy="170611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+mj-lt"/>
            </a:rPr>
            <a:t>Modèles</a:t>
          </a:r>
          <a:r>
            <a:rPr lang="en-US" sz="1800" kern="1200" dirty="0">
              <a:latin typeface="+mj-lt"/>
            </a:rPr>
            <a:t> </a:t>
          </a:r>
          <a:r>
            <a:rPr lang="en-US" sz="1800" kern="1200" dirty="0" err="1" smtClean="0">
              <a:latin typeface="+mj-lt"/>
            </a:rPr>
            <a:t>d'intégration</a:t>
          </a:r>
          <a:r>
            <a:rPr lang="en-US" sz="1800" kern="1200" dirty="0" smtClean="0">
              <a:latin typeface="+mj-lt"/>
            </a:rPr>
            <a:t> des TIC</a:t>
          </a:r>
          <a:endParaRPr lang="en-US" sz="1800" kern="1200" dirty="0">
            <a:latin typeface="+mj-lt"/>
          </a:endParaRPr>
        </a:p>
      </dsp:txBody>
      <dsp:txXfrm>
        <a:off x="2237470" y="173749"/>
        <a:ext cx="1834554" cy="1206402"/>
      </dsp:txXfrm>
    </dsp:sp>
    <dsp:sp modelId="{F130C49F-77E8-7E47-B385-AC71F6D1722B}">
      <dsp:nvSpPr>
        <dsp:cNvPr id="0" name=""/>
        <dsp:cNvSpPr/>
      </dsp:nvSpPr>
      <dsp:spPr>
        <a:xfrm>
          <a:off x="3867304" y="3502743"/>
          <a:ext cx="2098494" cy="174658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Auto-</a:t>
          </a:r>
          <a:r>
            <a:rPr lang="en-US" sz="1800" kern="1200" dirty="0" err="1">
              <a:latin typeface="+mj-lt"/>
            </a:rPr>
            <a:t>efficacité</a:t>
          </a:r>
          <a:endParaRPr lang="en-US" sz="1800" kern="1200" dirty="0">
            <a:latin typeface="+mj-lt"/>
          </a:endParaRPr>
        </a:p>
      </dsp:txBody>
      <dsp:txXfrm>
        <a:off x="4174621" y="3758525"/>
        <a:ext cx="1483860" cy="1235025"/>
      </dsp:txXfrm>
    </dsp:sp>
    <dsp:sp modelId="{0375242F-A3E2-EC41-9B0A-8B91BA2BEC0A}">
      <dsp:nvSpPr>
        <dsp:cNvPr id="0" name=""/>
        <dsp:cNvSpPr/>
      </dsp:nvSpPr>
      <dsp:spPr>
        <a:xfrm>
          <a:off x="0" y="2766181"/>
          <a:ext cx="1966405" cy="174658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+mj-lt"/>
            </a:rPr>
            <a:t>Facteurs d'adoption </a:t>
          </a:r>
        </a:p>
      </dsp:txBody>
      <dsp:txXfrm>
        <a:off x="287973" y="3021963"/>
        <a:ext cx="1390459" cy="12350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A6884-081F-B64E-8214-C1AFBAAE988E}">
      <dsp:nvSpPr>
        <dsp:cNvPr id="0" name=""/>
        <dsp:cNvSpPr/>
      </dsp:nvSpPr>
      <dsp:spPr>
        <a:xfrm>
          <a:off x="0" y="100382"/>
          <a:ext cx="8229600" cy="33766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b="1" kern="1200" dirty="0"/>
            <a:t>Objectif général</a:t>
          </a:r>
          <a:r>
            <a:rPr lang="fr-FR" sz="3900" kern="1200" dirty="0"/>
            <a:t>: faire avancer les connaissances à propos de l'utilisation des technologies dans les institutions de formation des enseignants </a:t>
          </a:r>
        </a:p>
      </dsp:txBody>
      <dsp:txXfrm>
        <a:off x="164833" y="265215"/>
        <a:ext cx="7899934" cy="3046954"/>
      </dsp:txXfrm>
    </dsp:sp>
    <dsp:sp modelId="{6D5F3A9F-E164-2843-A090-8F3773C8493F}">
      <dsp:nvSpPr>
        <dsp:cNvPr id="0" name=""/>
        <dsp:cNvSpPr/>
      </dsp:nvSpPr>
      <dsp:spPr>
        <a:xfrm>
          <a:off x="0" y="3477002"/>
          <a:ext cx="8229600" cy="94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000" kern="1200" dirty="0"/>
            <a:t>Outil 1: grille d'analyse </a:t>
          </a:r>
          <a:r>
            <a:rPr lang="fr-FR" sz="3000" kern="1200" dirty="0" smtClean="0"/>
            <a:t>du contenu des </a:t>
          </a:r>
          <a:r>
            <a:rPr lang="fr-FR" sz="3000" kern="1200" dirty="0"/>
            <a:t>documents gouvernementaux et institutionnels</a:t>
          </a:r>
        </a:p>
      </dsp:txBody>
      <dsp:txXfrm>
        <a:off x="0" y="3477002"/>
        <a:ext cx="8229600" cy="948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65855-F0E1-9046-9E2D-A2F8B044A3A9}">
      <dsp:nvSpPr>
        <dsp:cNvPr id="0" name=""/>
        <dsp:cNvSpPr/>
      </dsp:nvSpPr>
      <dsp:spPr>
        <a:xfrm>
          <a:off x="0" y="229019"/>
          <a:ext cx="8663848" cy="3809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b="1" kern="1200" dirty="0" smtClean="0"/>
            <a:t>Objectif 1</a:t>
          </a:r>
          <a:r>
            <a:rPr lang="fr-FR" sz="4400" kern="1200" dirty="0" smtClean="0"/>
            <a:t>: identifier les déterminants individuels et organisationnels de l'adoption des technologies dans les institutions de formation des enseignants</a:t>
          </a:r>
          <a:endParaRPr lang="en-US" sz="4400" kern="1200" dirty="0"/>
        </a:p>
      </dsp:txBody>
      <dsp:txXfrm>
        <a:off x="185965" y="414984"/>
        <a:ext cx="8291918" cy="3437590"/>
      </dsp:txXfrm>
    </dsp:sp>
    <dsp:sp modelId="{003D43F2-49F7-4F4C-A2B3-EE14E976BCD3}">
      <dsp:nvSpPr>
        <dsp:cNvPr id="0" name=""/>
        <dsp:cNvSpPr/>
      </dsp:nvSpPr>
      <dsp:spPr>
        <a:xfrm>
          <a:off x="0" y="4038540"/>
          <a:ext cx="8663848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07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400" kern="1200" dirty="0" smtClean="0"/>
            <a:t>Outil 2: protocole d'entrevue avec les responsables de filière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400" kern="1200" dirty="0" smtClean="0"/>
            <a:t>Outil 3: protocole d'entrevue avec les responsables TIC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400" kern="1200" dirty="0" smtClean="0"/>
            <a:t>Outil 4: protocole d'entrevue avec les professeurs</a:t>
          </a:r>
          <a:endParaRPr lang="fr-FR" sz="2400" kern="1200" dirty="0"/>
        </a:p>
      </dsp:txBody>
      <dsp:txXfrm>
        <a:off x="0" y="4038540"/>
        <a:ext cx="8663848" cy="122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2839B-7878-8F47-B5E5-306749F04C34}">
      <dsp:nvSpPr>
        <dsp:cNvPr id="0" name=""/>
        <dsp:cNvSpPr/>
      </dsp:nvSpPr>
      <dsp:spPr>
        <a:xfrm>
          <a:off x="0" y="146983"/>
          <a:ext cx="7845777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Objectif 2</a:t>
          </a:r>
          <a:r>
            <a:rPr lang="fr-FR" sz="2600" kern="1200" dirty="0" smtClean="0"/>
            <a:t>: déterminer l'utilisation des technologies de la part des futurs enseignants pour leur formation</a:t>
          </a:r>
          <a:endParaRPr lang="en-US" sz="2600" kern="1200" dirty="0"/>
        </a:p>
      </dsp:txBody>
      <dsp:txXfrm>
        <a:off x="71001" y="217984"/>
        <a:ext cx="7703775" cy="1312454"/>
      </dsp:txXfrm>
    </dsp:sp>
    <dsp:sp modelId="{455FB4FB-CE7A-5F49-B49F-5831F1635B05}">
      <dsp:nvSpPr>
        <dsp:cNvPr id="0" name=""/>
        <dsp:cNvSpPr/>
      </dsp:nvSpPr>
      <dsp:spPr>
        <a:xfrm>
          <a:off x="0" y="1601439"/>
          <a:ext cx="7845777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10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>
        <a:off x="0" y="1601439"/>
        <a:ext cx="7845777" cy="430560"/>
      </dsp:txXfrm>
    </dsp:sp>
    <dsp:sp modelId="{33F6DE06-454A-FF47-B5E2-99089015A224}">
      <dsp:nvSpPr>
        <dsp:cNvPr id="0" name=""/>
        <dsp:cNvSpPr/>
      </dsp:nvSpPr>
      <dsp:spPr>
        <a:xfrm>
          <a:off x="0" y="2031999"/>
          <a:ext cx="7845777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Objectif 3: </a:t>
          </a:r>
          <a:r>
            <a:rPr lang="fr-FR" sz="2600" kern="1200" dirty="0" smtClean="0"/>
            <a:t>comment les futurs enseignants perçoivent leur efficacité par rapport à l’intégration pédagogique des technologies dans leurs approches pédagogiques</a:t>
          </a:r>
          <a:endParaRPr lang="en-US" sz="2600" kern="1200" dirty="0"/>
        </a:p>
      </dsp:txBody>
      <dsp:txXfrm>
        <a:off x="71001" y="2103000"/>
        <a:ext cx="7703775" cy="1312454"/>
      </dsp:txXfrm>
    </dsp:sp>
    <dsp:sp modelId="{DC3BDF48-16D1-5440-A7D6-FB00781B1933}">
      <dsp:nvSpPr>
        <dsp:cNvPr id="0" name=""/>
        <dsp:cNvSpPr/>
      </dsp:nvSpPr>
      <dsp:spPr>
        <a:xfrm>
          <a:off x="0" y="3486456"/>
          <a:ext cx="7845777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10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dirty="0" smtClean="0"/>
            <a:t>Outil 5 : questionnaire destiné aux futurs enseignants</a:t>
          </a:r>
          <a:endParaRPr lang="en-US" sz="2000" kern="1200" dirty="0"/>
        </a:p>
      </dsp:txBody>
      <dsp:txXfrm>
        <a:off x="0" y="3486456"/>
        <a:ext cx="7845777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CD32D-557D-7B46-93C0-01DBDA404368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A1DFB-5A2D-0A40-A9CD-6A7D88D9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E67E-273E-EF43-9549-503520D59C33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6BBBB-4840-D045-9701-E672338E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59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 de formation pour </a:t>
            </a:r>
            <a:r>
              <a:rPr lang="en-US" dirty="0" err="1" smtClean="0"/>
              <a:t>intégrer</a:t>
            </a:r>
            <a:r>
              <a:rPr lang="en-US" dirty="0" smtClean="0"/>
              <a:t> </a:t>
            </a:r>
            <a:r>
              <a:rPr lang="en-US" dirty="0" err="1" smtClean="0"/>
              <a:t>pédagogiquement</a:t>
            </a:r>
            <a:r>
              <a:rPr lang="en-US" dirty="0" smtClean="0"/>
              <a:t> les portables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cours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Autoformation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Utilisations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appropriées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6BBBB-4840-D045-9701-E672338E866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Comparaison temporelle: comparer les différentes cohortes du baccalauréat en éducation ainsi que les deux premières années après la formation, lorsque les étudiants ont trouvé un emploi en tant qu’enseignants.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6BBBB-4840-D045-9701-E672338E866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Plusieurs modèles ont déjà été proposés (Kay, 2006 ; Tondeur, 2011 ; UNESCO, 2002 ; etc.) tel que cela est ressorti de notre revue de la littérature, mais aucun modèle ne présente à la fois des bases théoriques solides et une validation empirique qui nous semble pourtant essentielle.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6BBBB-4840-D045-9701-E672338E866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4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F99F-9C14-8743-B41F-4033342D459F}" type="datetime1">
              <a:rPr lang="en-US" smtClean="0"/>
              <a:t>4/10/18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F084-A1ED-CA4D-A1F1-E6BD31E6A4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701" y="1686296"/>
            <a:ext cx="7143298" cy="2802576"/>
          </a:xfrm>
        </p:spPr>
        <p:txBody>
          <a:bodyPr anchor="t">
            <a:noAutofit/>
          </a:bodyPr>
          <a:lstStyle/>
          <a:p>
            <a:r>
              <a:rPr lang="fr-FR" sz="4800" dirty="0" smtClean="0"/>
              <a:t>YouTube, formateur d’enseignants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89072" y="337048"/>
            <a:ext cx="2779201" cy="373179"/>
          </a:xfrm>
        </p:spPr>
        <p:txBody>
          <a:bodyPr>
            <a:normAutofit lnSpcReduction="10000"/>
          </a:bodyPr>
          <a:lstStyle/>
          <a:p>
            <a:pPr algn="r"/>
            <a:endParaRPr lang="fr-FR" sz="2000" b="1" i="1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42999" y="3462554"/>
            <a:ext cx="6858000" cy="1980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dirty="0" smtClean="0"/>
              <a:t>Christiane </a:t>
            </a:r>
            <a:r>
              <a:rPr lang="fr-FR" dirty="0" err="1" smtClean="0"/>
              <a:t>Caneva</a:t>
            </a:r>
            <a:r>
              <a:rPr lang="fr-FR" dirty="0" smtClean="0"/>
              <a:t>, PhD</a:t>
            </a:r>
            <a:endParaRPr lang="fr-FR" dirty="0" smtClean="0"/>
          </a:p>
          <a:p>
            <a:r>
              <a:rPr lang="fr-FR" dirty="0" smtClean="0"/>
              <a:t>Université </a:t>
            </a:r>
            <a:r>
              <a:rPr lang="fr-FR" dirty="0" smtClean="0"/>
              <a:t>de </a:t>
            </a:r>
            <a:r>
              <a:rPr lang="fr-FR" dirty="0"/>
              <a:t>Genève et Université de Montréal </a:t>
            </a:r>
            <a:endParaRPr lang="fr-FR" dirty="0" smtClean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257300" y="5443512"/>
            <a:ext cx="6858000" cy="105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719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046112"/>
            <a:ext cx="7772400" cy="3722864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FF6600"/>
                </a:solidFill>
              </a:rPr>
              <a:t/>
            </a:r>
            <a:br>
              <a:rPr lang="fr-FR" sz="4800" dirty="0" smtClean="0">
                <a:solidFill>
                  <a:srgbClr val="FF6600"/>
                </a:solidFill>
              </a:rPr>
            </a:br>
            <a:r>
              <a:rPr lang="fr-FR" sz="4800" dirty="0" smtClean="0">
                <a:solidFill>
                  <a:srgbClr val="FAC090"/>
                </a:solidFill>
              </a:rPr>
              <a:t>Le cas du Costa </a:t>
            </a:r>
            <a:r>
              <a:rPr lang="fr-FR" sz="4800" dirty="0" err="1" smtClean="0">
                <a:solidFill>
                  <a:srgbClr val="FAC090"/>
                </a:solidFill>
              </a:rPr>
              <a:t>rica</a:t>
            </a:r>
            <a:endParaRPr lang="fr-FR" sz="4800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9671" y="812454"/>
            <a:ext cx="81051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fr-FR" sz="2800" dirty="0" smtClean="0"/>
          </a:p>
          <a:p>
            <a:pPr marL="285750" indent="-285750">
              <a:buFont typeface="Arial"/>
              <a:buChar char="•"/>
            </a:pPr>
            <a:endParaRPr lang="fr-FR" sz="2800" dirty="0"/>
          </a:p>
          <a:p>
            <a:pPr marL="285750" indent="-285750">
              <a:buFont typeface="Arial"/>
              <a:buChar char="•"/>
            </a:pPr>
            <a:endParaRPr lang="fr-FR" sz="2800" dirty="0" smtClean="0"/>
          </a:p>
          <a:p>
            <a:pPr marL="285750" indent="-285750">
              <a:buFont typeface="Arial"/>
              <a:buChar char="•"/>
            </a:pPr>
            <a:r>
              <a:rPr lang="fr-FR" sz="3600" dirty="0" smtClean="0"/>
              <a:t>Pionnier en Amérique latine pour l’intégration des TIC dans le système d’éducation</a:t>
            </a:r>
          </a:p>
        </p:txBody>
      </p:sp>
    </p:spTree>
    <p:extLst>
      <p:ext uri="{BB962C8B-B14F-4D97-AF65-F5344CB8AC3E}">
        <p14:creationId xmlns:p14="http://schemas.microsoft.com/office/powerpoint/2010/main" val="31157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556" y="1030111"/>
            <a:ext cx="7541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fr-FR" sz="3600" dirty="0" smtClean="0"/>
          </a:p>
          <a:p>
            <a:pPr marL="285750" indent="-285750">
              <a:buFont typeface="Arial"/>
              <a:buChar char="•"/>
            </a:pPr>
            <a:endParaRPr lang="fr-FR" sz="3600" dirty="0" smtClean="0"/>
          </a:p>
          <a:p>
            <a:pPr marL="285750" indent="-285750">
              <a:buFont typeface="Arial"/>
              <a:buChar char="•"/>
            </a:pPr>
            <a:r>
              <a:rPr lang="fr-FR" sz="3600" dirty="0" smtClean="0"/>
              <a:t>Introduction </a:t>
            </a:r>
            <a:r>
              <a:rPr lang="fr-FR" sz="3600" dirty="0"/>
              <a:t>des TIC dans les écoles primaires dans les années 1980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44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55" y="973667"/>
            <a:ext cx="90120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fr-FR" sz="3600" dirty="0" smtClean="0"/>
          </a:p>
          <a:p>
            <a:pPr marL="285750" indent="-285750">
              <a:buFont typeface="Arial"/>
              <a:buChar char="•"/>
            </a:pPr>
            <a:endParaRPr lang="fr-FR" sz="3600" dirty="0" smtClean="0"/>
          </a:p>
          <a:p>
            <a:pPr marL="285750" indent="-285750">
              <a:buFont typeface="Arial"/>
              <a:buChar char="•"/>
            </a:pPr>
            <a:r>
              <a:rPr lang="fr-FR" sz="3600" dirty="0" smtClean="0"/>
              <a:t>  </a:t>
            </a:r>
            <a:r>
              <a:rPr lang="fr-FR" sz="3200" dirty="0" smtClean="0"/>
              <a:t> Plusieurs </a:t>
            </a:r>
            <a:r>
              <a:rPr lang="fr-FR" sz="3200" dirty="0"/>
              <a:t>projets TIC en </a:t>
            </a:r>
            <a:r>
              <a:rPr lang="fr-FR" sz="3200" dirty="0" smtClean="0"/>
              <a:t>cours</a:t>
            </a:r>
          </a:p>
          <a:p>
            <a:pPr marL="571500" indent="-571500">
              <a:buFont typeface="Arial"/>
              <a:buChar char="•"/>
            </a:pPr>
            <a:r>
              <a:rPr lang="fr-FR" sz="3200" dirty="0"/>
              <a:t>E</a:t>
            </a:r>
            <a:r>
              <a:rPr lang="fr-FR" sz="3200" dirty="0" smtClean="0"/>
              <a:t>ncouragements </a:t>
            </a:r>
            <a:r>
              <a:rPr lang="fr-FR" sz="3200" dirty="0"/>
              <a:t>de la part du </a:t>
            </a:r>
            <a:r>
              <a:rPr lang="fr-FR" sz="3200" dirty="0" smtClean="0"/>
              <a:t> gouvernement</a:t>
            </a:r>
            <a:endParaRPr lang="fr-FR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86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332" y="987778"/>
            <a:ext cx="77108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endParaRPr lang="fr-FR" sz="3600" dirty="0" smtClean="0"/>
          </a:p>
          <a:p>
            <a:pPr marL="571500" indent="-571500">
              <a:buFont typeface="Arial"/>
              <a:buChar char="•"/>
            </a:pPr>
            <a:r>
              <a:rPr lang="fr-FR" sz="3600" dirty="0" smtClean="0"/>
              <a:t>Utilisation </a:t>
            </a:r>
            <a:r>
              <a:rPr lang="fr-FR" sz="3600" dirty="0"/>
              <a:t>des TIC dans la formation </a:t>
            </a:r>
            <a:endParaRPr lang="fr-FR" sz="3600" dirty="0" smtClean="0"/>
          </a:p>
          <a:p>
            <a:r>
              <a:rPr lang="fr-FR" sz="3600" dirty="0" smtClean="0"/>
              <a:t>continue </a:t>
            </a:r>
            <a:r>
              <a:rPr lang="fr-FR" sz="3600" dirty="0"/>
              <a:t>des enseignants </a:t>
            </a:r>
            <a:endParaRPr lang="fr-FR" sz="3600" dirty="0" smtClean="0"/>
          </a:p>
          <a:p>
            <a:r>
              <a:rPr lang="fr-FR" sz="3600" dirty="0" smtClean="0"/>
              <a:t>(</a:t>
            </a:r>
            <a:r>
              <a:rPr lang="fr-FR" sz="3600" dirty="0"/>
              <a:t>Prix de l’Unesco en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135883"/>
          </a:xfrm>
        </p:spPr>
        <p:txBody>
          <a:bodyPr>
            <a:normAutofit/>
          </a:bodyPr>
          <a:lstStyle/>
          <a:p>
            <a:r>
              <a:rPr lang="fr-FR" dirty="0" smtClean="0"/>
              <a:t>Obstacles pour une introduction efficace des TIC dans la formation initiale des enseignants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9804" y="3137754"/>
            <a:ext cx="825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322" y="1352630"/>
            <a:ext cx="80423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Absence d’une stratégie numérique pour la formation initiale des enseignants</a:t>
            </a:r>
          </a:p>
          <a:p>
            <a:endParaRPr lang="fr-FR" sz="4000" dirty="0"/>
          </a:p>
          <a:p>
            <a:r>
              <a:rPr lang="fr-FR" sz="3600" dirty="0"/>
              <a:t>Absence d’un référentiel de compétences TIC pour les enseignants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39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974925"/>
              </p:ext>
            </p:extLst>
          </p:nvPr>
        </p:nvGraphicFramePr>
        <p:xfrm>
          <a:off x="541590" y="607007"/>
          <a:ext cx="8095837" cy="587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</a:t>
            </a:r>
            <a:r>
              <a:rPr lang="en-US" dirty="0" err="1" smtClean="0"/>
              <a:t>général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b="1" dirty="0" smtClean="0"/>
          </a:p>
          <a:p>
            <a:pPr marL="0" lvl="0" indent="0">
              <a:buNone/>
            </a:pPr>
            <a:r>
              <a:rPr lang="fr-FR" dirty="0"/>
              <a:t>F</a:t>
            </a:r>
            <a:r>
              <a:rPr lang="fr-FR" dirty="0" smtClean="0"/>
              <a:t>aire </a:t>
            </a:r>
            <a:r>
              <a:rPr lang="fr-FR" dirty="0"/>
              <a:t>avancer les connaissances à propos de l'utilisation des technologies dans les institutions de formation des enseignants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AC090"/>
                </a:solidFill>
              </a:rPr>
              <a:t>Objectif</a:t>
            </a:r>
            <a:r>
              <a:rPr lang="en-US" dirty="0" smtClean="0">
                <a:solidFill>
                  <a:srgbClr val="FAC090"/>
                </a:solidFill>
              </a:rPr>
              <a:t> 1</a:t>
            </a:r>
            <a:endParaRPr lang="en-US" dirty="0">
              <a:solidFill>
                <a:srgbClr val="FAC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dirty="0"/>
              <a:t>I</a:t>
            </a:r>
            <a:r>
              <a:rPr lang="fr-FR" dirty="0" smtClean="0"/>
              <a:t>dentifier </a:t>
            </a:r>
            <a:r>
              <a:rPr lang="fr-FR" dirty="0"/>
              <a:t>les déterminants individuels et organisationnels de l'adoption des technologies dans les institutions de formation des enseignants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Problématique</a:t>
            </a:r>
          </a:p>
          <a:p>
            <a:r>
              <a:rPr lang="fr-FR" dirty="0" smtClean="0"/>
              <a:t>Cadre théorique </a:t>
            </a:r>
          </a:p>
          <a:p>
            <a:r>
              <a:rPr lang="fr-FR" dirty="0" smtClean="0"/>
              <a:t>Méthodologie</a:t>
            </a:r>
          </a:p>
          <a:p>
            <a:r>
              <a:rPr lang="fr-FR" dirty="0" smtClean="0"/>
              <a:t>Résultats principaux</a:t>
            </a:r>
          </a:p>
          <a:p>
            <a:r>
              <a:rPr lang="fr-FR" dirty="0" smtClean="0"/>
              <a:t>Conclusions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2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AC090"/>
                </a:solidFill>
              </a:rPr>
              <a:t>Objectif</a:t>
            </a:r>
            <a:r>
              <a:rPr lang="en-US" dirty="0" smtClean="0">
                <a:solidFill>
                  <a:srgbClr val="FAC090"/>
                </a:solidFill>
              </a:rPr>
              <a:t> 2</a:t>
            </a:r>
            <a:endParaRPr lang="en-US" dirty="0">
              <a:solidFill>
                <a:srgbClr val="FAC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dirty="0" smtClean="0"/>
              <a:t>Identifier le type d’utilisation </a:t>
            </a:r>
            <a:r>
              <a:rPr lang="fr-FR" dirty="0"/>
              <a:t>des technologies de la part des futurs enseignants pour leur </a:t>
            </a:r>
            <a:r>
              <a:rPr lang="fr-FR" dirty="0" smtClean="0"/>
              <a:t>formation.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AC090"/>
                </a:solidFill>
              </a:rPr>
              <a:t>Objectif</a:t>
            </a:r>
            <a:r>
              <a:rPr lang="en-US" dirty="0" smtClean="0">
                <a:solidFill>
                  <a:srgbClr val="FAC090"/>
                </a:solidFill>
              </a:rPr>
              <a:t> 3</a:t>
            </a:r>
            <a:endParaRPr lang="en-US" dirty="0">
              <a:solidFill>
                <a:srgbClr val="FAC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dirty="0" smtClean="0"/>
              <a:t>Identifier</a:t>
            </a:r>
            <a:r>
              <a:rPr lang="fr-FR" b="1" dirty="0" smtClean="0"/>
              <a:t> </a:t>
            </a:r>
            <a:r>
              <a:rPr lang="fr-FR" dirty="0" smtClean="0"/>
              <a:t>comment </a:t>
            </a:r>
            <a:r>
              <a:rPr lang="fr-FR" dirty="0"/>
              <a:t>les futurs enseignants perçoivent leur efficacité par rapport à l’intégration des technologies dans leurs approches pédagogiques.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2207"/>
          </a:xfrm>
        </p:spPr>
        <p:txBody>
          <a:bodyPr/>
          <a:lstStyle/>
          <a:p>
            <a:r>
              <a:rPr lang="fr-FR" dirty="0" smtClean="0"/>
              <a:t>Cadre théorique</a:t>
            </a:r>
            <a:endParaRPr lang="fr-FR" dirty="0"/>
          </a:p>
        </p:txBody>
      </p:sp>
      <p:graphicFrame>
        <p:nvGraphicFramePr>
          <p:cNvPr id="3" name="Diagram 3"/>
          <p:cNvGraphicFramePr/>
          <p:nvPr>
            <p:extLst>
              <p:ext uri="{D42A27DB-BD31-4B8C-83A1-F6EECF244321}">
                <p14:modId xmlns:p14="http://schemas.microsoft.com/office/powerpoint/2010/main" val="1671167624"/>
              </p:ext>
            </p:extLst>
          </p:nvPr>
        </p:nvGraphicFramePr>
        <p:xfrm>
          <a:off x="1639569" y="1284110"/>
          <a:ext cx="6375541" cy="524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417638"/>
            <a:ext cx="336674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AC090"/>
                </a:solidFill>
              </a:rPr>
              <a:t>Approche</a:t>
            </a:r>
            <a:r>
              <a:rPr lang="en-US" sz="2400" dirty="0" smtClean="0">
                <a:solidFill>
                  <a:srgbClr val="FAC090"/>
                </a:solidFill>
              </a:rPr>
              <a:t> </a:t>
            </a:r>
            <a:r>
              <a:rPr lang="en-US" sz="2400" dirty="0" err="1" smtClean="0">
                <a:solidFill>
                  <a:srgbClr val="FAC090"/>
                </a:solidFill>
              </a:rPr>
              <a:t>systèmique</a:t>
            </a:r>
            <a:endParaRPr lang="en-US" sz="2400" dirty="0" smtClean="0">
              <a:solidFill>
                <a:srgbClr val="FAC090"/>
              </a:solidFill>
            </a:endParaRPr>
          </a:p>
          <a:p>
            <a:r>
              <a:rPr lang="en-US" sz="2400" dirty="0" err="1" smtClean="0"/>
              <a:t>Modèle</a:t>
            </a:r>
            <a:r>
              <a:rPr lang="en-US" sz="2400" dirty="0" smtClean="0"/>
              <a:t> de </a:t>
            </a:r>
            <a:r>
              <a:rPr lang="en-US" sz="2400" dirty="0" err="1" smtClean="0"/>
              <a:t>Tondeur</a:t>
            </a:r>
            <a:r>
              <a:rPr lang="en-US" sz="2400" dirty="0" smtClean="0"/>
              <a:t> (2011)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3444" y="5334000"/>
            <a:ext cx="21731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AC090"/>
                </a:solidFill>
              </a:rPr>
              <a:t>Théorie</a:t>
            </a:r>
            <a:r>
              <a:rPr lang="en-US" sz="2400" dirty="0" smtClean="0">
                <a:solidFill>
                  <a:srgbClr val="FAC090"/>
                </a:solidFill>
              </a:rPr>
              <a:t> de la diffusion des innovations</a:t>
            </a:r>
          </a:p>
          <a:p>
            <a:r>
              <a:rPr lang="en-US" sz="2400" dirty="0" smtClean="0"/>
              <a:t>Rogers (2003)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0778" y="3556000"/>
            <a:ext cx="203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AC090"/>
                </a:solidFill>
              </a:rPr>
              <a:t>Théorie</a:t>
            </a:r>
            <a:r>
              <a:rPr lang="en-US" sz="2400" dirty="0">
                <a:solidFill>
                  <a:srgbClr val="FAC090"/>
                </a:solidFill>
              </a:rPr>
              <a:t> de </a:t>
            </a:r>
            <a:r>
              <a:rPr lang="en-US" sz="2400" dirty="0" err="1">
                <a:solidFill>
                  <a:srgbClr val="FAC090"/>
                </a:solidFill>
              </a:rPr>
              <a:t>l’auto-efficacité</a:t>
            </a:r>
            <a:endParaRPr lang="en-US" sz="2400" dirty="0">
              <a:solidFill>
                <a:srgbClr val="FAC090"/>
              </a:solidFill>
            </a:endParaRPr>
          </a:p>
          <a:p>
            <a:pPr algn="ctr"/>
            <a:r>
              <a:rPr lang="en-US" sz="2400" dirty="0"/>
              <a:t>Bandura (2007)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Approche exploratoire mixte à dominante qualitative</a:t>
            </a:r>
          </a:p>
          <a:p>
            <a:pPr lvl="1"/>
            <a:r>
              <a:rPr lang="fr-FR" dirty="0" smtClean="0"/>
              <a:t>Complémentarité des deux méthodes</a:t>
            </a:r>
          </a:p>
          <a:p>
            <a:pPr lvl="1"/>
            <a:r>
              <a:rPr lang="fr-FR" dirty="0" smtClean="0"/>
              <a:t>Triangulation des données</a:t>
            </a:r>
          </a:p>
          <a:p>
            <a:pPr lvl="1"/>
            <a:r>
              <a:rPr lang="fr-FR" dirty="0" smtClean="0"/>
              <a:t>Approfondissement des analyses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134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778" y="931333"/>
            <a:ext cx="77046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Population </a:t>
            </a:r>
            <a:r>
              <a:rPr lang="fr-FR" sz="3200" dirty="0" smtClean="0"/>
              <a:t>(</a:t>
            </a:r>
            <a:r>
              <a:rPr lang="fr-FR" sz="3200" dirty="0" err="1" smtClean="0"/>
              <a:t>obj</a:t>
            </a:r>
            <a:r>
              <a:rPr lang="fr-FR" sz="3200" dirty="0" smtClean="0"/>
              <a:t>. 2)</a:t>
            </a:r>
            <a:endParaRPr lang="fr-FR" sz="3200" dirty="0" smtClean="0"/>
          </a:p>
          <a:p>
            <a:pPr marL="457200" indent="-457200">
              <a:buFont typeface="Arial"/>
              <a:buChar char="•"/>
            </a:pPr>
            <a:endParaRPr lang="fr-FR" sz="3200" dirty="0"/>
          </a:p>
          <a:p>
            <a:pPr lvl="1"/>
            <a:r>
              <a:rPr lang="fr-FR" sz="3200" dirty="0" smtClean="0"/>
              <a:t>Enseignants </a:t>
            </a:r>
            <a:r>
              <a:rPr lang="fr-FR" sz="3200" dirty="0"/>
              <a:t>en formation initiale (école primaire et préscolaire</a:t>
            </a:r>
            <a:r>
              <a:rPr lang="fr-FR" sz="3200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endParaRPr lang="fr-FR" sz="3200" dirty="0"/>
          </a:p>
          <a:p>
            <a:pPr lvl="1"/>
            <a:r>
              <a:rPr lang="fr-FR" sz="3200" dirty="0" smtClean="0"/>
              <a:t>2 </a:t>
            </a:r>
            <a:r>
              <a:rPr lang="fr-FR" sz="3200" dirty="0"/>
              <a:t>universités </a:t>
            </a:r>
            <a:r>
              <a:rPr lang="fr-FR" sz="3200" dirty="0" smtClean="0"/>
              <a:t>publiques: UCR et UNA</a:t>
            </a:r>
          </a:p>
          <a:p>
            <a:pPr lvl="1"/>
            <a:r>
              <a:rPr lang="fr-FR" sz="3200" dirty="0" smtClean="0"/>
              <a:t> (faculté </a:t>
            </a:r>
            <a:r>
              <a:rPr lang="fr-FR" sz="3200" dirty="0"/>
              <a:t>Sciences de </a:t>
            </a:r>
            <a:r>
              <a:rPr lang="fr-FR" sz="3200" dirty="0" smtClean="0"/>
              <a:t>l’éducation)</a:t>
            </a:r>
            <a:endParaRPr lang="fr-FR" sz="3200" dirty="0"/>
          </a:p>
          <a:p>
            <a:pPr lvl="1"/>
            <a:endParaRPr lang="fr-FR" sz="3200" dirty="0" smtClean="0"/>
          </a:p>
          <a:p>
            <a:pPr lvl="1"/>
            <a:endParaRPr lang="fr-FR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Terrain de recherche</a:t>
            </a:r>
            <a:endParaRPr lang="fr-FR" dirty="0"/>
          </a:p>
        </p:txBody>
      </p:sp>
      <p:pic>
        <p:nvPicPr>
          <p:cNvPr id="6" name="Picture Placeholder 5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8" b="828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8758" y="5640778"/>
            <a:ext cx="8621486" cy="759471"/>
          </a:xfrm>
        </p:spPr>
        <p:txBody>
          <a:bodyPr>
            <a:normAutofit/>
          </a:bodyPr>
          <a:lstStyle/>
          <a:p>
            <a:pPr algn="ctr"/>
            <a:r>
              <a:rPr lang="fr-FR" sz="2000" dirty="0" err="1" smtClean="0"/>
              <a:t>Universidad</a:t>
            </a:r>
            <a:r>
              <a:rPr lang="fr-FR" sz="2000" dirty="0" smtClean="0"/>
              <a:t> </a:t>
            </a:r>
            <a:r>
              <a:rPr lang="fr-FR" sz="2000" dirty="0" smtClean="0"/>
              <a:t>de Costa Rica (</a:t>
            </a:r>
            <a:r>
              <a:rPr lang="fr-FR" sz="2000" dirty="0" smtClean="0"/>
              <a:t>UCR)                      </a:t>
            </a:r>
            <a:r>
              <a:rPr lang="fr-FR" sz="2000" dirty="0" err="1" smtClean="0"/>
              <a:t>Universidad</a:t>
            </a:r>
            <a:r>
              <a:rPr lang="fr-FR" sz="2000" dirty="0" smtClean="0"/>
              <a:t> </a:t>
            </a:r>
            <a:r>
              <a:rPr lang="fr-FR" sz="2000" dirty="0" err="1" smtClean="0"/>
              <a:t>Nacional</a:t>
            </a:r>
            <a:r>
              <a:rPr lang="fr-FR" sz="2000" dirty="0" smtClean="0"/>
              <a:t>  (UNA)</a:t>
            </a:r>
            <a:endParaRPr lang="fr-FR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96395" y="2042556"/>
            <a:ext cx="1199408" cy="359822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579418" y="2227222"/>
            <a:ext cx="3253840" cy="341355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1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AC090"/>
                </a:solidFill>
              </a:rPr>
              <a:t>Instruments de collecte de données</a:t>
            </a:r>
            <a:endParaRPr lang="fr-FR" dirty="0">
              <a:solidFill>
                <a:srgbClr val="FAC09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313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8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0318488"/>
              </p:ext>
            </p:extLst>
          </p:nvPr>
        </p:nvGraphicFramePr>
        <p:xfrm>
          <a:off x="197931" y="903110"/>
          <a:ext cx="8663848" cy="549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7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35523863"/>
              </p:ext>
            </p:extLst>
          </p:nvPr>
        </p:nvGraphicFramePr>
        <p:xfrm>
          <a:off x="592667" y="1397000"/>
          <a:ext cx="78457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1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773550"/>
            <a:ext cx="7772400" cy="2995426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rgbClr val="FAC090"/>
                </a:solidFill>
              </a:rPr>
              <a:t>Les résultats</a:t>
            </a:r>
            <a:endParaRPr lang="fr-FR" sz="5400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Introduction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400" dirty="0" smtClean="0"/>
              <a:t>TIC</a:t>
            </a:r>
          </a:p>
          <a:p>
            <a:pPr marL="0" indent="0" algn="ctr">
              <a:buNone/>
            </a:pPr>
            <a:r>
              <a:rPr lang="fr-FR" sz="4400" dirty="0" smtClean="0"/>
              <a:t>Changement de société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2125" y="889000"/>
            <a:ext cx="63976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b="1" dirty="0"/>
              <a:t>2</a:t>
            </a:r>
            <a:r>
              <a:rPr lang="en-US" sz="34400" b="1" dirty="0" smtClean="0"/>
              <a:t>.</a:t>
            </a:r>
            <a:endParaRPr lang="en-US" sz="34400" b="1" dirty="0"/>
          </a:p>
        </p:txBody>
      </p:sp>
    </p:spTree>
    <p:extLst>
      <p:ext uri="{BB962C8B-B14F-4D97-AF65-F5344CB8AC3E}">
        <p14:creationId xmlns:p14="http://schemas.microsoft.com/office/powerpoint/2010/main" val="39891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805" y="635000"/>
            <a:ext cx="838286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fr-FR" sz="3200" b="1" dirty="0" smtClean="0"/>
          </a:p>
          <a:p>
            <a:pPr lvl="0" algn="ctr"/>
            <a:endParaRPr lang="fr-FR" sz="3200" b="1" dirty="0"/>
          </a:p>
          <a:p>
            <a:pPr lvl="0" algn="ctr"/>
            <a:r>
              <a:rPr lang="fr-FR" sz="3200" b="1" dirty="0" smtClean="0"/>
              <a:t>Objectif </a:t>
            </a:r>
            <a:endParaRPr lang="fr-FR" sz="3200" b="1" dirty="0"/>
          </a:p>
          <a:p>
            <a:pPr lvl="0"/>
            <a:endParaRPr lang="fr-FR" sz="3200" dirty="0"/>
          </a:p>
          <a:p>
            <a:pPr lvl="0"/>
            <a:r>
              <a:rPr lang="fr-FR" sz="3200" dirty="0"/>
              <a:t>déterminer l'utilisation des technologies de la part des futurs enseignants pour leur </a:t>
            </a:r>
            <a:r>
              <a:rPr lang="fr-FR" sz="3200" dirty="0" smtClean="0"/>
              <a:t>formation</a:t>
            </a:r>
            <a:endParaRPr lang="fr-FR" sz="3200" dirty="0"/>
          </a:p>
          <a:p>
            <a:pPr lvl="0"/>
            <a:endParaRPr lang="fr-FR" sz="3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0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des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Données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341 questionnaire </a:t>
            </a:r>
            <a:r>
              <a:rPr lang="en-US" dirty="0" err="1" smtClean="0"/>
              <a:t>complétés</a:t>
            </a:r>
            <a:r>
              <a:rPr lang="en-US" dirty="0" smtClean="0"/>
              <a:t> sur 646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inscrits</a:t>
            </a:r>
            <a:r>
              <a:rPr lang="en-US" dirty="0" smtClean="0"/>
              <a:t> (UCR + UNA)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53</a:t>
            </a:r>
            <a:r>
              <a:rPr lang="en-US" dirty="0" smtClean="0"/>
              <a:t>% de la population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93% de genre </a:t>
            </a:r>
            <a:r>
              <a:rPr lang="en-US" dirty="0" err="1" smtClean="0"/>
              <a:t>féminin</a:t>
            </a:r>
            <a:endParaRPr lang="en-US" dirty="0" smtClean="0"/>
          </a:p>
          <a:p>
            <a:pPr lvl="1"/>
            <a:r>
              <a:rPr lang="en-US" dirty="0" smtClean="0"/>
              <a:t>52 % UCR et 48 % UNA</a:t>
            </a:r>
          </a:p>
          <a:p>
            <a:pPr lvl="1"/>
            <a:r>
              <a:rPr lang="en-US" dirty="0" smtClean="0"/>
              <a:t>53 % </a:t>
            </a:r>
            <a:r>
              <a:rPr lang="en-US" dirty="0" err="1" smtClean="0"/>
              <a:t>préscolaire</a:t>
            </a:r>
            <a:r>
              <a:rPr lang="en-US" dirty="0" smtClean="0"/>
              <a:t> et 47 % </a:t>
            </a:r>
            <a:r>
              <a:rPr lang="en-US" dirty="0" err="1" smtClean="0"/>
              <a:t>primaire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64885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3200" b="1" dirty="0" smtClean="0">
                <a:solidFill>
                  <a:srgbClr val="FAC090"/>
                </a:solidFill>
              </a:rPr>
              <a:t>1. L’utilisation </a:t>
            </a:r>
            <a:r>
              <a:rPr lang="fr-FR" sz="3200" b="1" dirty="0">
                <a:solidFill>
                  <a:srgbClr val="FAC090"/>
                </a:solidFill>
              </a:rPr>
              <a:t>des technologies par les futurs enseignants  </a:t>
            </a:r>
            <a:r>
              <a:rPr lang="fr-CA" sz="3600" b="1" dirty="0">
                <a:solidFill>
                  <a:srgbClr val="FAC090"/>
                </a:solidFill>
              </a:rPr>
              <a:t/>
            </a:r>
            <a:br>
              <a:rPr lang="fr-CA" sz="3600" b="1" dirty="0">
                <a:solidFill>
                  <a:srgbClr val="FAC090"/>
                </a:solidFill>
              </a:rPr>
            </a:br>
            <a:endParaRPr lang="fr-FR" sz="3200" dirty="0">
              <a:solidFill>
                <a:srgbClr val="FAC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98% de la population étudiée a accès à Internet à la maison et se sert d’Internet pour sa propre formation (99%).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2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Fréquence</a:t>
            </a:r>
            <a:r>
              <a:rPr lang="en-US" sz="3600" dirty="0" smtClean="0"/>
              <a:t> </a:t>
            </a:r>
            <a:r>
              <a:rPr lang="en-US" sz="3600" dirty="0" err="1" smtClean="0"/>
              <a:t>d’utilisation</a:t>
            </a:r>
            <a:r>
              <a:rPr lang="en-US" sz="3600" dirty="0" smtClean="0"/>
              <a:t> des </a:t>
            </a:r>
            <a:r>
              <a:rPr lang="en-US" sz="3600" dirty="0" err="1" smtClean="0"/>
              <a:t>outils</a:t>
            </a:r>
            <a:r>
              <a:rPr lang="en-US" sz="3600" dirty="0" smtClean="0"/>
              <a:t>  TIC par les </a:t>
            </a:r>
            <a:r>
              <a:rPr lang="en-US" sz="3600" dirty="0" err="1" smtClean="0"/>
              <a:t>futurs</a:t>
            </a:r>
            <a:r>
              <a:rPr lang="en-US" sz="3600" dirty="0" smtClean="0"/>
              <a:t> </a:t>
            </a:r>
            <a:r>
              <a:rPr lang="en-US" sz="3600" dirty="0" err="1" smtClean="0"/>
              <a:t>enseignants</a:t>
            </a:r>
            <a:r>
              <a:rPr lang="en-US" sz="3600" dirty="0" smtClean="0"/>
              <a:t> pour </a:t>
            </a:r>
            <a:r>
              <a:rPr lang="en-US" sz="3600" dirty="0" err="1" smtClean="0"/>
              <a:t>leur</a:t>
            </a:r>
            <a:r>
              <a:rPr lang="en-US" sz="3600" dirty="0" smtClean="0"/>
              <a:t> formation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02" y="2084864"/>
            <a:ext cx="8612827" cy="2302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9771" y="4750701"/>
            <a:ext cx="871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(1 = jamais; 2 = presque jamais, 3= quelques fois, 4= presque toujours, 5 = toujours)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Fréquence d’utilisation des </a:t>
            </a:r>
            <a:r>
              <a:rPr lang="fr-CA" dirty="0" smtClean="0"/>
              <a:t>outils TIC par </a:t>
            </a:r>
            <a:r>
              <a:rPr lang="fr-CA" dirty="0"/>
              <a:t>les professeurs</a:t>
            </a:r>
            <a:r>
              <a:rPr lang="fr-CA" b="1" dirty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9" y="2143125"/>
            <a:ext cx="9158831" cy="25876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77" y="5014629"/>
            <a:ext cx="81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(1 = jamais; 2 = presque jamais, 3= quelques fois, 4= presque toujours, 5 = toujours)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dirty="0"/>
              <a:t>Fréquence d’utilisation des applications </a:t>
            </a:r>
            <a:r>
              <a:rPr lang="fr-CA" sz="3200" dirty="0" smtClean="0"/>
              <a:t>Web par </a:t>
            </a:r>
            <a:r>
              <a:rPr lang="fr-CA" sz="3200" dirty="0"/>
              <a:t>les futurs enseignants pour leur formation</a:t>
            </a:r>
            <a:r>
              <a:rPr lang="en-US" sz="3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37" y="1892300"/>
            <a:ext cx="8881772" cy="3798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04358"/>
            <a:ext cx="841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(1 = jamais; 2 = presque jamais, </a:t>
            </a:r>
            <a:r>
              <a:rPr lang="fr-FR" dirty="0" smtClean="0"/>
              <a:t>3 = </a:t>
            </a:r>
            <a:r>
              <a:rPr lang="fr-FR" dirty="0"/>
              <a:t>quelques fois, </a:t>
            </a:r>
            <a:r>
              <a:rPr lang="fr-FR" dirty="0" smtClean="0"/>
              <a:t>4 = </a:t>
            </a:r>
            <a:r>
              <a:rPr lang="fr-FR" dirty="0"/>
              <a:t>presque toujours, 5 = toujours)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189757"/>
              </p:ext>
            </p:extLst>
          </p:nvPr>
        </p:nvGraphicFramePr>
        <p:xfrm>
          <a:off x="-214425" y="-395891"/>
          <a:ext cx="9358425" cy="775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3200" dirty="0"/>
              <a:t>T</a:t>
            </a:r>
            <a:r>
              <a:rPr lang="fr-CA" sz="3200" dirty="0" smtClean="0"/>
              <a:t>ypes </a:t>
            </a:r>
            <a:r>
              <a:rPr lang="fr-CA" sz="3200" dirty="0"/>
              <a:t>d’utilisation des applications </a:t>
            </a: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 smtClean="0"/>
              <a:t>Web </a:t>
            </a:r>
            <a:r>
              <a:rPr lang="fr-CA" sz="3200" dirty="0"/>
              <a:t>par les futurs enseignants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9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formateur</a:t>
            </a:r>
            <a:r>
              <a:rPr lang="en-US" dirty="0" smtClean="0"/>
              <a:t> </a:t>
            </a:r>
            <a:r>
              <a:rPr lang="en-US" dirty="0" err="1" smtClean="0"/>
              <a:t>d’enseignants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YouTube comme </a:t>
            </a:r>
            <a:r>
              <a:rPr lang="fr-FR" dirty="0"/>
              <a:t>outil cognitif (44 % des réponses) 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omprendre </a:t>
            </a:r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concepts</a:t>
            </a:r>
            <a:r>
              <a:rPr lang="fr-FR" dirty="0"/>
              <a:t>. Les tutoriels sont visionnés pour </a:t>
            </a:r>
            <a:r>
              <a:rPr lang="fr-FR" i="1" dirty="0"/>
              <a:t>mieux comprendre</a:t>
            </a:r>
            <a:r>
              <a:rPr lang="fr-FR" dirty="0"/>
              <a:t>, de manière </a:t>
            </a:r>
            <a:r>
              <a:rPr lang="fr-FR" i="1" dirty="0"/>
              <a:t>plus simple et visuelle</a:t>
            </a:r>
            <a:r>
              <a:rPr lang="fr-FR" dirty="0"/>
              <a:t>, des concepts traités pendant les cours. </a:t>
            </a:r>
            <a:endParaRPr lang="fr-FR" dirty="0" smtClean="0"/>
          </a:p>
          <a:p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Solution de facilité</a:t>
            </a:r>
            <a:r>
              <a:rPr lang="fr-FR" dirty="0" smtClean="0"/>
              <a:t>. Un </a:t>
            </a:r>
            <a:r>
              <a:rPr lang="fr-FR" dirty="0"/>
              <a:t>répondant mentionne la facilité </a:t>
            </a:r>
            <a:r>
              <a:rPr lang="fr-FR" i="1" dirty="0"/>
              <a:t>pour éviter de lire un livre au complet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Appui pour les travaux universitaires</a:t>
            </a:r>
            <a:r>
              <a:rPr lang="fr-FR" dirty="0" smtClean="0"/>
              <a:t>. Les </a:t>
            </a:r>
            <a:r>
              <a:rPr lang="fr-FR" dirty="0"/>
              <a:t>vidéos peuvent aussi servir de complément à certaines présentations pour des travaux universitaires. </a:t>
            </a: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Source de matériel didactique</a:t>
            </a:r>
            <a:r>
              <a:rPr lang="fr-FR" dirty="0"/>
              <a:t>. Les futurs enseignants y trouvent des idées pour des activités manuelles, </a:t>
            </a:r>
            <a:r>
              <a:rPr lang="fr-FR" i="1" dirty="0"/>
              <a:t>des chansons et des danses</a:t>
            </a:r>
            <a:r>
              <a:rPr lang="fr-FR" dirty="0"/>
              <a:t> pour les enfants du préscolaire, ou alors pour appuyer un cours et </a:t>
            </a:r>
            <a:r>
              <a:rPr lang="fr-FR" i="1" dirty="0"/>
              <a:t>expliquer aux enfants de manière visuelle certains concepts</a:t>
            </a:r>
            <a:r>
              <a:rPr lang="fr-FR" dirty="0"/>
              <a:t>. </a:t>
            </a:r>
          </a:p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Ludification de l’enseignement</a:t>
            </a:r>
            <a:r>
              <a:rPr lang="fr-FR" dirty="0"/>
              <a:t>. Les futurs enseignants considèrent les vidéos comme une ressource qui favorise l’interaction et le dynamisme du cours en ajoutant une dimension ludique.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154" y="1157111"/>
            <a:ext cx="861298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 smtClean="0"/>
          </a:p>
          <a:p>
            <a:pPr marL="457200" indent="-457200">
              <a:buFont typeface="Arial"/>
              <a:buChar char="•"/>
            </a:pPr>
            <a:r>
              <a:rPr lang="fr-FR" sz="3200" dirty="0"/>
              <a:t>l</a:t>
            </a:r>
            <a:r>
              <a:rPr lang="fr-FR" sz="3200" dirty="0" smtClean="0"/>
              <a:t>es </a:t>
            </a:r>
            <a:r>
              <a:rPr lang="fr-FR" sz="3200" dirty="0"/>
              <a:t>organisations internationales/institutions gouvernementales</a:t>
            </a:r>
            <a:r>
              <a:rPr lang="fr-FR" sz="3200" dirty="0" smtClean="0"/>
              <a:t>:</a:t>
            </a:r>
            <a:endParaRPr lang="fr-FR" sz="3200" dirty="0"/>
          </a:p>
          <a:p>
            <a:pPr marL="285750" indent="-285750">
              <a:buFont typeface="Arial"/>
              <a:buChar char="•"/>
            </a:pPr>
            <a:endParaRPr lang="fr-FR" sz="3200" dirty="0" smtClean="0"/>
          </a:p>
          <a:p>
            <a:pPr marL="914400" lvl="1" indent="-457200">
              <a:buFont typeface="Wingdings" charset="2"/>
              <a:buChar char="Ø"/>
            </a:pPr>
            <a:r>
              <a:rPr lang="fr-FR" sz="3200" dirty="0" smtClean="0"/>
              <a:t>un </a:t>
            </a:r>
            <a:r>
              <a:rPr lang="fr-FR" sz="3200" dirty="0"/>
              <a:t>droit humain (Commission européenne, 2012</a:t>
            </a:r>
            <a:r>
              <a:rPr lang="fr-FR" sz="3200" dirty="0" smtClean="0"/>
              <a:t>)</a:t>
            </a:r>
            <a:endParaRPr lang="fr-FR" sz="3200" dirty="0"/>
          </a:p>
          <a:p>
            <a:pPr marL="914400" lvl="1" indent="-457200">
              <a:buFont typeface="Wingdings" charset="2"/>
              <a:buChar char="Ø"/>
            </a:pPr>
            <a:r>
              <a:rPr lang="fr-FR" sz="3200" dirty="0" smtClean="0"/>
              <a:t>aussi </a:t>
            </a:r>
            <a:r>
              <a:rPr lang="fr-FR" sz="3200" dirty="0"/>
              <a:t>importantes que la </a:t>
            </a:r>
            <a:r>
              <a:rPr lang="fr-FR" sz="3200" dirty="0" err="1"/>
              <a:t>littératie</a:t>
            </a:r>
            <a:r>
              <a:rPr lang="fr-FR" sz="3200" dirty="0"/>
              <a:t> et la </a:t>
            </a:r>
            <a:r>
              <a:rPr lang="fr-FR" sz="3200" dirty="0" err="1"/>
              <a:t>numératie</a:t>
            </a:r>
            <a:r>
              <a:rPr lang="fr-FR" sz="3200" dirty="0"/>
              <a:t> (OCDE, 2001</a:t>
            </a:r>
            <a:r>
              <a:rPr lang="fr-FR" sz="3200" dirty="0" smtClean="0"/>
              <a:t>)</a:t>
            </a:r>
            <a:endParaRPr lang="fr-FR" sz="3200" dirty="0"/>
          </a:p>
          <a:p>
            <a:pPr marL="914400" lvl="1" indent="-457200">
              <a:buFont typeface="Wingdings" charset="2"/>
              <a:buChar char="Ø"/>
            </a:pPr>
            <a:r>
              <a:rPr lang="fr-FR" sz="3200" dirty="0" smtClean="0"/>
              <a:t>favorisent </a:t>
            </a:r>
            <a:r>
              <a:rPr lang="fr-FR" sz="3200" dirty="0"/>
              <a:t>la croissance économique et le bien-être social</a:t>
            </a:r>
            <a:r>
              <a:rPr lang="en-US" sz="3200" dirty="0"/>
              <a:t> </a:t>
            </a:r>
            <a:r>
              <a:rPr lang="fr-FR" sz="3200" dirty="0">
                <a:solidFill>
                  <a:srgbClr val="FFFFFF"/>
                </a:solidFill>
              </a:rPr>
              <a:t>(Unesco, 2008)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AC090"/>
                </a:solidFill>
              </a:rPr>
              <a:t>Les compétences technologiques </a:t>
            </a:r>
            <a:r>
              <a:rPr lang="fr-FR" dirty="0" smtClean="0">
                <a:solidFill>
                  <a:srgbClr val="FAC090"/>
                </a:solidFill>
              </a:rPr>
              <a:t>selon</a:t>
            </a:r>
            <a:endParaRPr lang="en-US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853164"/>
              </p:ext>
            </p:extLst>
          </p:nvPr>
        </p:nvGraphicFramePr>
        <p:xfrm>
          <a:off x="280402" y="1303144"/>
          <a:ext cx="8692470" cy="531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Choix</a:t>
            </a:r>
            <a:r>
              <a:rPr lang="en-US" dirty="0" smtClean="0"/>
              <a:t> d’un </a:t>
            </a:r>
            <a:r>
              <a:rPr lang="en-US" dirty="0" err="1" smtClean="0"/>
              <a:t>outil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application 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Fréquence d’utilisation des applications web par les professeurs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29" y="2082799"/>
            <a:ext cx="8854173" cy="3723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8333" y="6103331"/>
            <a:ext cx="250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/>
              <a:t>(1 = jamais ; 5= toujours)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43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</a:t>
            </a:r>
            <a:r>
              <a:rPr lang="en-US" dirty="0" err="1" smtClean="0"/>
              <a:t>d’utilisation</a:t>
            </a:r>
            <a:r>
              <a:rPr lang="en-US" dirty="0" smtClean="0"/>
              <a:t> pas les </a:t>
            </a:r>
            <a:r>
              <a:rPr lang="en-US" dirty="0" err="1" smtClean="0"/>
              <a:t>professeurs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" y="2200331"/>
            <a:ext cx="8703999" cy="27318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1666" y="5344539"/>
            <a:ext cx="4118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(1 = plus important ; 4 = moins important)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08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 utilisations et adoptions des technologies différentes de la part des futurs enseignants et des professeurs</a:t>
            </a:r>
          </a:p>
          <a:p>
            <a:pPr lvl="1"/>
            <a:r>
              <a:rPr lang="fr-CA" dirty="0" smtClean="0"/>
              <a:t>Téléphone portable vs. ordinateur</a:t>
            </a:r>
          </a:p>
          <a:p>
            <a:pPr lvl="1"/>
            <a:r>
              <a:rPr lang="fr-CA" dirty="0" smtClean="0"/>
              <a:t>Réseaux sociaux vs. plateforme éducative universitaire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technologies sont peu utilisées pour le développement professionnel des futurs enseignants</a:t>
            </a:r>
          </a:p>
          <a:p>
            <a:pPr lvl="1"/>
            <a:r>
              <a:rPr lang="fr-FR" dirty="0" smtClean="0"/>
              <a:t>Présentations vs. stimuler approche réflexive, autonomie, collaboration.</a:t>
            </a:r>
          </a:p>
          <a:p>
            <a:pPr lvl="1"/>
            <a:r>
              <a:rPr lang="fr-FR" dirty="0" smtClean="0"/>
              <a:t>Transmission information vs. construction des connaissances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4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9223"/>
            <a:ext cx="7772400" cy="204611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8000" dirty="0" smtClean="0">
                <a:solidFill>
                  <a:srgbClr val="FAC090"/>
                </a:solidFill>
              </a:rPr>
              <a:t>Discussion des </a:t>
            </a:r>
            <a:r>
              <a:rPr lang="en-US" sz="8000" dirty="0" err="1" smtClean="0">
                <a:solidFill>
                  <a:srgbClr val="FAC090"/>
                </a:solidFill>
              </a:rPr>
              <a:t>résultats</a:t>
            </a:r>
            <a:endParaRPr lang="en-US" sz="8000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/>
              <a:t/>
            </a:r>
            <a:br>
              <a:rPr lang="fr-FR" dirty="0"/>
            </a:br>
            <a:r>
              <a:rPr lang="fr-FR" sz="3100" dirty="0"/>
              <a:t/>
            </a:r>
            <a:br>
              <a:rPr lang="fr-FR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Polyvalence </a:t>
            </a:r>
            <a:r>
              <a:rPr lang="en-US" dirty="0"/>
              <a:t>d’un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outil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application et des </a:t>
            </a:r>
            <a:r>
              <a:rPr lang="en-US" dirty="0" err="1"/>
              <a:t>frontières</a:t>
            </a:r>
            <a:r>
              <a:rPr lang="en-US" dirty="0"/>
              <a:t> </a:t>
            </a:r>
            <a:r>
              <a:rPr lang="en-US" dirty="0" err="1"/>
              <a:t>brouillées</a:t>
            </a:r>
            <a:r>
              <a:rPr lang="en-US" dirty="0"/>
              <a:t> entre </a:t>
            </a:r>
            <a:r>
              <a:rPr lang="en-US" dirty="0" err="1"/>
              <a:t>éducation</a:t>
            </a:r>
            <a:r>
              <a:rPr lang="en-US" dirty="0"/>
              <a:t> </a:t>
            </a:r>
            <a:r>
              <a:rPr lang="en-US" dirty="0" err="1"/>
              <a:t>formelle</a:t>
            </a:r>
            <a:r>
              <a:rPr lang="en-US" dirty="0"/>
              <a:t> et </a:t>
            </a:r>
            <a:r>
              <a:rPr lang="en-US" dirty="0" err="1"/>
              <a:t>informelle</a:t>
            </a:r>
            <a:endParaRPr lang="en-US" dirty="0"/>
          </a:p>
          <a:p>
            <a:pPr lvl="1"/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outil</a:t>
            </a:r>
            <a:r>
              <a:rPr lang="en-US" dirty="0"/>
              <a:t> pour travail </a:t>
            </a:r>
            <a:r>
              <a:rPr lang="en-US" dirty="0" err="1"/>
              <a:t>académique</a:t>
            </a:r>
            <a:r>
              <a:rPr lang="en-US" dirty="0"/>
              <a:t> et divertissement (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téléphone</a:t>
            </a:r>
            <a:r>
              <a:rPr lang="en-US" dirty="0"/>
              <a:t>, </a:t>
            </a:r>
            <a:r>
              <a:rPr lang="en-US" dirty="0" smtClean="0"/>
              <a:t>YouTube</a:t>
            </a:r>
            <a:r>
              <a:rPr lang="en-US" dirty="0"/>
              <a:t>, </a:t>
            </a:r>
            <a:r>
              <a:rPr lang="en-US" dirty="0" err="1"/>
              <a:t>réseaux</a:t>
            </a:r>
            <a:r>
              <a:rPr lang="en-US" dirty="0"/>
              <a:t> </a:t>
            </a:r>
            <a:r>
              <a:rPr lang="en-US" dirty="0" err="1"/>
              <a:t>sociaux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: le </a:t>
            </a:r>
            <a:r>
              <a:rPr lang="en-US" dirty="0" err="1" smtClean="0"/>
              <a:t>téléphone</a:t>
            </a:r>
            <a:r>
              <a:rPr lang="en-US" dirty="0" smtClean="0"/>
              <a:t> 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Le téléphone portable </a:t>
            </a:r>
            <a:r>
              <a:rPr lang="fr-FR" dirty="0" smtClean="0"/>
              <a:t>est interdit par </a:t>
            </a:r>
            <a:r>
              <a:rPr lang="fr-FR" dirty="0"/>
              <a:t>les </a:t>
            </a:r>
            <a:r>
              <a:rPr lang="fr-FR" dirty="0" smtClean="0"/>
              <a:t>professeurs</a:t>
            </a:r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réticence des professeurs universitaires face aux technologies les plus modernes (</a:t>
            </a:r>
            <a:r>
              <a:rPr lang="fr-FR" dirty="0" err="1"/>
              <a:t>Bangou</a:t>
            </a:r>
            <a:r>
              <a:rPr lang="fr-FR" dirty="0"/>
              <a:t>, </a:t>
            </a:r>
            <a:r>
              <a:rPr lang="fr-FR" dirty="0" smtClean="0"/>
              <a:t>2006); une </a:t>
            </a:r>
            <a:r>
              <a:rPr lang="fr-FR" dirty="0"/>
              <a:t>insuffisance de connaissances à leur égard (Echeverria </a:t>
            </a:r>
            <a:r>
              <a:rPr lang="fr-FR" dirty="0" err="1"/>
              <a:t>Saez</a:t>
            </a:r>
            <a:r>
              <a:rPr lang="fr-FR" dirty="0"/>
              <a:t>, 2011 ; </a:t>
            </a:r>
            <a:r>
              <a:rPr lang="fr-FR" dirty="0" err="1"/>
              <a:t>Paez</a:t>
            </a:r>
            <a:r>
              <a:rPr lang="fr-FR" dirty="0"/>
              <a:t>, 2008). </a:t>
            </a:r>
            <a:endParaRPr lang="fr-FR" dirty="0" smtClean="0"/>
          </a:p>
          <a:p>
            <a:r>
              <a:rPr lang="fr-FR" dirty="0" smtClean="0"/>
              <a:t>Non utilisation des tablettes (coût; non institutionnalisation de cette innovation et absence usage routinier).</a:t>
            </a:r>
          </a:p>
          <a:p>
            <a:pPr marL="0" indent="0">
              <a:buNone/>
            </a:pPr>
            <a:r>
              <a:rPr lang="fr-FR" dirty="0" smtClean="0"/>
              <a:t>	Remplacement </a:t>
            </a:r>
            <a:r>
              <a:rPr lang="fr-FR" dirty="0"/>
              <a:t>(«replacement </a:t>
            </a:r>
            <a:r>
              <a:rPr lang="fr-FR" dirty="0" err="1"/>
              <a:t>discontinunance</a:t>
            </a:r>
            <a:r>
              <a:rPr lang="fr-FR" dirty="0" smtClean="0"/>
              <a:t>», 	Rogers, 2003) par un autre </a:t>
            </a:r>
            <a:r>
              <a:rPr lang="fr-FR" dirty="0"/>
              <a:t>outil (le téléphone </a:t>
            </a:r>
            <a:r>
              <a:rPr lang="fr-FR" dirty="0" smtClean="0"/>
              <a:t>	portable</a:t>
            </a:r>
            <a:r>
              <a:rPr lang="fr-FR" dirty="0"/>
              <a:t>) </a:t>
            </a:r>
            <a:r>
              <a:rPr lang="fr-FR" dirty="0" smtClean="0"/>
              <a:t>: pas d’investissement supplémentaire. </a:t>
            </a:r>
          </a:p>
        </p:txBody>
      </p:sp>
    </p:spTree>
    <p:extLst>
      <p:ext uri="{BB962C8B-B14F-4D97-AF65-F5344CB8AC3E}">
        <p14:creationId xmlns:p14="http://schemas.microsoft.com/office/powerpoint/2010/main" val="2162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innovation </a:t>
            </a:r>
            <a:r>
              <a:rPr lang="fr-FR" dirty="0"/>
              <a:t>peut être réinventée et adaptée aux besoins des utilisateurs (Rogers, 2003). </a:t>
            </a:r>
            <a:endParaRPr lang="fr-FR" dirty="0" smtClean="0"/>
          </a:p>
          <a:p>
            <a:r>
              <a:rPr lang="fr-FR" dirty="0" smtClean="0"/>
              <a:t>« Réinvention » du téléphone </a:t>
            </a:r>
            <a:r>
              <a:rPr lang="fr-FR" dirty="0"/>
              <a:t>portable qui a été </a:t>
            </a:r>
            <a:r>
              <a:rPr lang="fr-FR" dirty="0" smtClean="0"/>
              <a:t>: d’outil </a:t>
            </a:r>
            <a:r>
              <a:rPr lang="fr-FR" dirty="0"/>
              <a:t>de divertissement à outil pour le travail </a:t>
            </a:r>
            <a:r>
              <a:rPr lang="fr-FR" dirty="0" smtClean="0"/>
              <a:t>académique (5 caractéristiques d’une innovation selon Rogers, 2003).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: </a:t>
            </a:r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Utilisation pour </a:t>
            </a:r>
            <a:r>
              <a:rPr lang="fr-FR" dirty="0"/>
              <a:t>des buts très différents : </a:t>
            </a: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le </a:t>
            </a:r>
            <a:r>
              <a:rPr lang="fr-FR" dirty="0"/>
              <a:t>travail </a:t>
            </a:r>
            <a:r>
              <a:rPr lang="fr-FR" dirty="0" smtClean="0"/>
              <a:t>académique</a:t>
            </a:r>
          </a:p>
          <a:p>
            <a:pPr marL="0" indent="0" algn="ctr">
              <a:buNone/>
            </a:pPr>
            <a:r>
              <a:rPr lang="fr-FR" dirty="0" smtClean="0"/>
              <a:t>le divertissement</a:t>
            </a:r>
          </a:p>
          <a:p>
            <a:pPr marL="0" indent="0" algn="ctr">
              <a:buNone/>
            </a:pPr>
            <a:r>
              <a:rPr lang="fr-FR" dirty="0" smtClean="0"/>
              <a:t>l’apprentissage</a:t>
            </a:r>
          </a:p>
          <a:p>
            <a:pPr marL="0" indent="0" algn="ctr">
              <a:buNone/>
            </a:pPr>
            <a:r>
              <a:rPr lang="fr-FR" dirty="0" smtClean="0"/>
              <a:t>ressource </a:t>
            </a:r>
            <a:r>
              <a:rPr lang="fr-FR" dirty="0"/>
              <a:t>didactique pour préparer des séquences d’enseignement.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</a:t>
            </a:r>
            <a:r>
              <a:rPr lang="fr-FR" sz="3600" dirty="0" smtClean="0"/>
              <a:t>e gouvernement du Costa Rica:</a:t>
            </a:r>
          </a:p>
          <a:p>
            <a:endParaRPr lang="fr-FR" sz="3600" dirty="0" smtClean="0"/>
          </a:p>
          <a:p>
            <a:pPr lvl="1">
              <a:buFont typeface="Wingdings" charset="2"/>
              <a:buChar char="Ø"/>
            </a:pPr>
            <a:r>
              <a:rPr lang="fr-FR" dirty="0" smtClean="0"/>
              <a:t> «</a:t>
            </a:r>
            <a:r>
              <a:rPr lang="fr-FR" dirty="0"/>
              <a:t>Les </a:t>
            </a:r>
            <a:r>
              <a:rPr lang="fr-FR" dirty="0" smtClean="0"/>
              <a:t>technologies sont</a:t>
            </a:r>
            <a:r>
              <a:rPr lang="fr-FR" dirty="0"/>
              <a:t> le moteur du développement économique et social du pays » </a:t>
            </a:r>
            <a:endParaRPr lang="fr-FR" dirty="0" smtClean="0"/>
          </a:p>
          <a:p>
            <a:pPr marL="0" indent="0">
              <a:buNone/>
            </a:pPr>
            <a:r>
              <a:rPr lang="fr-FR" sz="3600" dirty="0"/>
              <a:t>	</a:t>
            </a:r>
            <a:r>
              <a:rPr lang="fr-FR" sz="2400" dirty="0" smtClean="0"/>
              <a:t>(</a:t>
            </a:r>
            <a:r>
              <a:rPr lang="fr-FR" sz="2400" dirty="0" err="1"/>
              <a:t>Ministerio</a:t>
            </a:r>
            <a:r>
              <a:rPr lang="fr-FR" sz="2400" dirty="0"/>
              <a:t> de </a:t>
            </a:r>
            <a:r>
              <a:rPr lang="fr-FR" sz="2400" dirty="0" err="1"/>
              <a:t>Planificación</a:t>
            </a:r>
            <a:r>
              <a:rPr lang="fr-FR" sz="2400" dirty="0"/>
              <a:t> </a:t>
            </a:r>
            <a:r>
              <a:rPr lang="fr-FR" sz="2400" dirty="0" err="1"/>
              <a:t>Nacional</a:t>
            </a:r>
            <a:r>
              <a:rPr lang="fr-FR" sz="2400" dirty="0"/>
              <a:t> y </a:t>
            </a:r>
            <a:r>
              <a:rPr lang="fr-FR" sz="2400" dirty="0" err="1"/>
              <a:t>Política</a:t>
            </a:r>
            <a:r>
              <a:rPr lang="fr-FR" sz="2400" dirty="0"/>
              <a:t> </a:t>
            </a:r>
            <a:r>
              <a:rPr lang="fr-FR" sz="2400" dirty="0" smtClean="0"/>
              <a:t>	</a:t>
            </a:r>
            <a:r>
              <a:rPr lang="fr-FR" sz="2400" dirty="0" err="1" smtClean="0"/>
              <a:t>Económica</a:t>
            </a:r>
            <a:r>
              <a:rPr lang="fr-FR" sz="2400" dirty="0"/>
              <a:t>, </a:t>
            </a:r>
            <a:r>
              <a:rPr lang="fr-FR" sz="2400" dirty="0" smtClean="0"/>
              <a:t>2014, p</a:t>
            </a:r>
            <a:r>
              <a:rPr lang="fr-FR" sz="2400" dirty="0"/>
              <a:t>. 440</a:t>
            </a:r>
            <a:r>
              <a:rPr lang="fr-FR" sz="2400" dirty="0" smtClean="0"/>
              <a:t>) </a:t>
            </a:r>
          </a:p>
          <a:p>
            <a:pPr marL="0" indent="0">
              <a:buNone/>
            </a:pPr>
            <a:endParaRPr lang="fr-FR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9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caractéristiques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innovation (Rogers, 2003)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fr-FR" i="1" dirty="0" smtClean="0"/>
              <a:t>l’avantage </a:t>
            </a:r>
            <a:r>
              <a:rPr lang="fr-FR" i="1" dirty="0"/>
              <a:t>relatif:</a:t>
            </a:r>
            <a:r>
              <a:rPr lang="fr-FR" dirty="0"/>
              <a:t> </a:t>
            </a:r>
            <a:r>
              <a:rPr lang="fr-FR" dirty="0" smtClean="0"/>
              <a:t>l’accès </a:t>
            </a:r>
            <a:r>
              <a:rPr lang="fr-FR" dirty="0"/>
              <a:t>rapide à des informations ou des exemples (</a:t>
            </a:r>
            <a:r>
              <a:rPr lang="fr-FR" dirty="0" smtClean="0"/>
              <a:t>tutoriels), images et audio cf. recherche </a:t>
            </a:r>
            <a:r>
              <a:rPr lang="fr-FR" dirty="0"/>
              <a:t>documentaire à la </a:t>
            </a:r>
            <a:r>
              <a:rPr lang="fr-FR" dirty="0" smtClean="0"/>
              <a:t>bibliothèque.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la </a:t>
            </a:r>
            <a:r>
              <a:rPr lang="fr-FR" i="1" dirty="0"/>
              <a:t>compatibilité:</a:t>
            </a:r>
            <a:r>
              <a:rPr lang="fr-FR" dirty="0"/>
              <a:t> </a:t>
            </a:r>
            <a:r>
              <a:rPr lang="fr-FR" dirty="0" smtClean="0"/>
              <a:t>YouTube connu </a:t>
            </a:r>
            <a:r>
              <a:rPr lang="fr-FR" dirty="0"/>
              <a:t>et </a:t>
            </a:r>
            <a:r>
              <a:rPr lang="fr-FR" dirty="0" smtClean="0"/>
              <a:t>utilisé </a:t>
            </a:r>
            <a:r>
              <a:rPr lang="fr-FR" dirty="0"/>
              <a:t>par les futurs enseignants pour le divertissement. </a:t>
            </a:r>
            <a:r>
              <a:rPr lang="fr-FR" dirty="0" smtClean="0"/>
              <a:t>Pas nécessaire d’en apprendre </a:t>
            </a:r>
            <a:r>
              <a:rPr lang="fr-FR" dirty="0"/>
              <a:t>le </a:t>
            </a:r>
            <a:r>
              <a:rPr lang="fr-FR" dirty="0" smtClean="0"/>
              <a:t>fonctionnement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la</a:t>
            </a:r>
            <a:r>
              <a:rPr lang="fr-FR" dirty="0" smtClean="0"/>
              <a:t> (non) </a:t>
            </a:r>
            <a:r>
              <a:rPr lang="fr-FR" i="1" dirty="0" smtClean="0"/>
              <a:t>complexité</a:t>
            </a:r>
            <a:r>
              <a:rPr lang="fr-FR" i="1" dirty="0"/>
              <a:t>:</a:t>
            </a:r>
            <a:r>
              <a:rPr lang="fr-FR" dirty="0"/>
              <a:t> </a:t>
            </a:r>
            <a:r>
              <a:rPr lang="fr-FR" dirty="0" smtClean="0"/>
              <a:t>accès </a:t>
            </a:r>
            <a:r>
              <a:rPr lang="fr-FR" dirty="0"/>
              <a:t>aux vidéos sur </a:t>
            </a:r>
            <a:r>
              <a:rPr lang="fr-FR" dirty="0" smtClean="0"/>
              <a:t>YouTube très facile (téléphone portable)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la </a:t>
            </a:r>
            <a:r>
              <a:rPr lang="fr-FR" i="1" dirty="0"/>
              <a:t>possibilité d’essayer une </a:t>
            </a:r>
            <a:r>
              <a:rPr lang="fr-FR" i="1" dirty="0" smtClean="0"/>
              <a:t>innovation (« </a:t>
            </a:r>
            <a:r>
              <a:rPr lang="fr-FR" i="1" dirty="0" err="1" smtClean="0"/>
              <a:t>triability</a:t>
            </a:r>
            <a:r>
              <a:rPr lang="fr-FR" i="1" dirty="0" smtClean="0"/>
              <a:t>):</a:t>
            </a:r>
            <a:r>
              <a:rPr lang="fr-FR" dirty="0" smtClean="0"/>
              <a:t> pas </a:t>
            </a:r>
            <a:r>
              <a:rPr lang="fr-FR" dirty="0"/>
              <a:t>de limites </a:t>
            </a:r>
            <a:r>
              <a:rPr lang="fr-FR" dirty="0" smtClean="0"/>
              <a:t>d’accès aux vidéos </a:t>
            </a:r>
            <a:r>
              <a:rPr lang="fr-FR" dirty="0"/>
              <a:t>sur </a:t>
            </a:r>
            <a:r>
              <a:rPr lang="fr-FR" dirty="0" smtClean="0"/>
              <a:t>YouTube (gratuité).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l’observabilité</a:t>
            </a:r>
            <a:r>
              <a:rPr lang="fr-FR" dirty="0"/>
              <a:t>: l’utilisation de YouTube </a:t>
            </a:r>
            <a:r>
              <a:rPr lang="fr-FR" dirty="0" smtClean="0"/>
              <a:t>largement </a:t>
            </a:r>
            <a:r>
              <a:rPr lang="fr-FR" dirty="0"/>
              <a:t>connue et </a:t>
            </a:r>
            <a:r>
              <a:rPr lang="fr-FR" dirty="0" smtClean="0"/>
              <a:t>répandue auprès des jeunes.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0" y="1448790"/>
            <a:ext cx="799209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Hypothèse</a:t>
            </a:r>
            <a:r>
              <a:rPr lang="fr-FR" sz="2800" dirty="0"/>
              <a:t>: </a:t>
            </a:r>
          </a:p>
          <a:p>
            <a:pPr algn="just"/>
            <a:r>
              <a:rPr lang="fr-FR" sz="2800" dirty="0"/>
              <a:t>absence de modèles d’intégration des technologies </a:t>
            </a:r>
            <a:endParaRPr lang="fr-FR" sz="2800" dirty="0" smtClean="0"/>
          </a:p>
          <a:p>
            <a:pPr algn="just"/>
            <a:r>
              <a:rPr lang="fr-FR" sz="2800" dirty="0" smtClean="0"/>
              <a:t>mobiles </a:t>
            </a:r>
            <a:r>
              <a:rPr lang="fr-FR" sz="2800" dirty="0"/>
              <a:t>dans </a:t>
            </a:r>
            <a:r>
              <a:rPr lang="fr-FR" sz="2800" dirty="0" smtClean="0"/>
              <a:t>la formation des </a:t>
            </a:r>
            <a:r>
              <a:rPr lang="fr-FR" sz="2800" dirty="0"/>
              <a:t>futurs enseignants  </a:t>
            </a:r>
            <a:r>
              <a:rPr lang="fr-FR" sz="2800" dirty="0" smtClean="0"/>
              <a:t>:</a:t>
            </a:r>
          </a:p>
          <a:p>
            <a:pPr algn="just"/>
            <a:r>
              <a:rPr lang="fr-FR" sz="2800" dirty="0"/>
              <a:t>d</a:t>
            </a:r>
            <a:r>
              <a:rPr lang="fr-FR" sz="2800" dirty="0" smtClean="0"/>
              <a:t>ifficulté à les </a:t>
            </a:r>
            <a:r>
              <a:rPr lang="fr-FR" sz="2800" dirty="0"/>
              <a:t>intégrer </a:t>
            </a:r>
            <a:r>
              <a:rPr lang="fr-FR" sz="2800" dirty="0" smtClean="0"/>
              <a:t>pédagogiquement dans leurs </a:t>
            </a:r>
            <a:r>
              <a:rPr lang="fr-FR" sz="2800" dirty="0"/>
              <a:t>cours </a:t>
            </a:r>
            <a:r>
              <a:rPr lang="fr-FR" sz="2800" dirty="0" smtClean="0"/>
              <a:t>(</a:t>
            </a:r>
            <a:r>
              <a:rPr lang="fr-FR" sz="2800" dirty="0" err="1"/>
              <a:t>Boulton</a:t>
            </a:r>
            <a:r>
              <a:rPr lang="fr-FR" sz="2800" dirty="0"/>
              <a:t> et </a:t>
            </a:r>
            <a:r>
              <a:rPr lang="fr-FR" sz="2800" dirty="0" err="1"/>
              <a:t>Harmiak</a:t>
            </a:r>
            <a:r>
              <a:rPr lang="fr-FR" sz="2800" dirty="0"/>
              <a:t>, 2014).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err="1" smtClean="0"/>
              <a:t>Lors</a:t>
            </a:r>
            <a:r>
              <a:rPr lang="en-US" dirty="0" smtClean="0"/>
              <a:t> de la </a:t>
            </a:r>
            <a:r>
              <a:rPr lang="en-US" dirty="0" err="1" smtClean="0"/>
              <a:t>révision</a:t>
            </a:r>
            <a:r>
              <a:rPr lang="en-US" dirty="0" smtClean="0"/>
              <a:t> des curricula: </a:t>
            </a:r>
            <a:r>
              <a:rPr lang="en-US" dirty="0" err="1" smtClean="0"/>
              <a:t>prise</a:t>
            </a:r>
            <a:r>
              <a:rPr lang="en-US" dirty="0" smtClean="0"/>
              <a:t> en </a:t>
            </a:r>
            <a:r>
              <a:rPr lang="en-US" dirty="0" err="1" smtClean="0"/>
              <a:t>compte</a:t>
            </a:r>
            <a:r>
              <a:rPr lang="en-US" dirty="0" smtClean="0"/>
              <a:t> des </a:t>
            </a:r>
            <a:r>
              <a:rPr lang="en-US" dirty="0" err="1" smtClean="0"/>
              <a:t>environnements</a:t>
            </a:r>
            <a:r>
              <a:rPr lang="en-US" dirty="0" smtClean="0"/>
              <a:t> </a:t>
            </a:r>
            <a:r>
              <a:rPr lang="en-US" dirty="0" err="1" smtClean="0"/>
              <a:t>personnels</a:t>
            </a:r>
            <a:r>
              <a:rPr lang="en-US" dirty="0" smtClean="0"/>
              <a:t> </a:t>
            </a:r>
            <a:r>
              <a:rPr lang="en-US" dirty="0" err="1" smtClean="0"/>
              <a:t>d’apprentissage</a:t>
            </a:r>
            <a:r>
              <a:rPr lang="en-US" dirty="0" smtClean="0"/>
              <a:t> </a:t>
            </a:r>
            <a:r>
              <a:rPr lang="en-US" dirty="0" err="1" smtClean="0"/>
              <a:t>numérique</a:t>
            </a:r>
            <a:r>
              <a:rPr lang="en-US" dirty="0" smtClean="0"/>
              <a:t> des </a:t>
            </a:r>
            <a:r>
              <a:rPr lang="en-US" dirty="0" err="1" smtClean="0"/>
              <a:t>futurs</a:t>
            </a:r>
            <a:r>
              <a:rPr lang="en-US" dirty="0" smtClean="0"/>
              <a:t> </a:t>
            </a:r>
            <a:r>
              <a:rPr lang="en-US" dirty="0" err="1" smtClean="0"/>
              <a:t>enseignants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Définir des stratégies numériques claires au niveau des institutions de 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Professeurs/formateurs accompagnent les futurs enseignants dans la création de leur environnement personnel d’apprentissage (utilisation critique)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Renforcer la collaboration entre les universités et la création de communautés de pratique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AC090"/>
                </a:solidFill>
              </a:rPr>
              <a:t>Pistes</a:t>
            </a:r>
            <a:r>
              <a:rPr lang="en-US" dirty="0" smtClean="0">
                <a:solidFill>
                  <a:srgbClr val="FAC090"/>
                </a:solidFill>
              </a:rPr>
              <a:t> de </a:t>
            </a:r>
            <a:r>
              <a:rPr lang="en-US" dirty="0" err="1" smtClean="0">
                <a:solidFill>
                  <a:srgbClr val="FAC090"/>
                </a:solidFill>
              </a:rPr>
              <a:t>recherche</a:t>
            </a:r>
            <a:r>
              <a:rPr lang="en-US" dirty="0" smtClean="0">
                <a:solidFill>
                  <a:srgbClr val="FAC090"/>
                </a:solidFill>
              </a:rPr>
              <a:t> futures</a:t>
            </a:r>
            <a:endParaRPr lang="en-US" dirty="0">
              <a:solidFill>
                <a:srgbClr val="FAC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D</a:t>
            </a:r>
            <a:r>
              <a:rPr lang="fr-FR" dirty="0" smtClean="0"/>
              <a:t>éveloppement </a:t>
            </a:r>
            <a:r>
              <a:rPr lang="fr-FR" dirty="0"/>
              <a:t>de la perception du niveau d’auto efficacité pour l’intégration des technologies dans la pratique de la classe de la part des futurs </a:t>
            </a:r>
            <a:r>
              <a:rPr lang="fr-FR" dirty="0" smtClean="0"/>
              <a:t>enseignants. </a:t>
            </a:r>
          </a:p>
        </p:txBody>
      </p:sp>
    </p:spTree>
    <p:extLst>
      <p:ext uri="{BB962C8B-B14F-4D97-AF65-F5344CB8AC3E}">
        <p14:creationId xmlns:p14="http://schemas.microsoft.com/office/powerpoint/2010/main" val="16584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146" y="903111"/>
            <a:ext cx="83502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2. </a:t>
            </a:r>
            <a:r>
              <a:rPr lang="fr-FR" sz="3600" dirty="0"/>
              <a:t>proposition d’un modèle d’intégration des technologies spécifique à la formation des enseignants dans un pays à revenu intermédiaire</a:t>
            </a:r>
            <a:r>
              <a:rPr lang="fr-FR" sz="3600" dirty="0" smtClean="0"/>
              <a:t>.</a:t>
            </a:r>
          </a:p>
          <a:p>
            <a:r>
              <a:rPr lang="fr-FR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317" y="2214994"/>
            <a:ext cx="7482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Merci pour </a:t>
            </a:r>
            <a:r>
              <a:rPr lang="en-US" sz="3200" dirty="0" err="1" smtClean="0"/>
              <a:t>votre</a:t>
            </a:r>
            <a:r>
              <a:rPr lang="en-US" sz="3200" dirty="0" smtClean="0"/>
              <a:t> attention!</a:t>
            </a:r>
          </a:p>
          <a:p>
            <a:pPr algn="ctr"/>
            <a:endParaRPr lang="en-US" sz="3200" dirty="0"/>
          </a:p>
          <a:p>
            <a:pPr algn="ctr"/>
            <a:r>
              <a:rPr lang="en-US" sz="2400" dirty="0" err="1" smtClean="0"/>
              <a:t>christiane.caneva@umontreal.ca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Références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European Commission (2012). </a:t>
            </a:r>
            <a:r>
              <a:rPr lang="en-US" i="1" dirty="0"/>
              <a:t>Digital Competence in Practice : An Analysis of Frameworks</a:t>
            </a:r>
            <a:r>
              <a:rPr lang="en-US" dirty="0"/>
              <a:t>. Luxembourg : Publications Office of the European Union</a:t>
            </a:r>
            <a:r>
              <a:rPr lang="en-US" dirty="0" smtClean="0"/>
              <a:t>.</a:t>
            </a:r>
          </a:p>
          <a:p>
            <a:r>
              <a:rPr lang="es-ES" dirty="0" err="1"/>
              <a:t>Gouvernement</a:t>
            </a:r>
            <a:r>
              <a:rPr lang="es-ES" dirty="0"/>
              <a:t> du Costa Rica. (2008). </a:t>
            </a:r>
            <a:r>
              <a:rPr lang="es-ES" i="1" dirty="0" err="1"/>
              <a:t>Politica</a:t>
            </a:r>
            <a:r>
              <a:rPr lang="es-ES" i="1" dirty="0"/>
              <a:t> educativa por el uso de las TIC</a:t>
            </a:r>
            <a:r>
              <a:rPr lang="es-ES" dirty="0"/>
              <a:t>. San José : Ministerio de </a:t>
            </a:r>
            <a:r>
              <a:rPr lang="es-ES" dirty="0" err="1"/>
              <a:t>educacion</a:t>
            </a:r>
            <a:r>
              <a:rPr lang="es-ES" dirty="0"/>
              <a:t> publica. </a:t>
            </a:r>
            <a:endParaRPr lang="en-US" dirty="0" smtClean="0"/>
          </a:p>
          <a:p>
            <a:r>
              <a:rPr lang="es-ES" dirty="0"/>
              <a:t>Ministerio de Planificación Nacional y Política Económica (2014). </a:t>
            </a:r>
            <a:r>
              <a:rPr lang="es-ES" i="1" dirty="0"/>
              <a:t>Plan Nacional de Desarrollo 2015-2018 “Alberto Cañas Escalante”</a:t>
            </a:r>
            <a:r>
              <a:rPr lang="es-ES" dirty="0"/>
              <a:t>. San José, Costa Rica: </a:t>
            </a:r>
            <a:r>
              <a:rPr lang="es-ES" dirty="0" err="1"/>
              <a:t>Mideplan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Ministerio </a:t>
            </a:r>
            <a:r>
              <a:rPr lang="es-ES" dirty="0"/>
              <a:t>de Planificación Nacional y Política Económica (2013). </a:t>
            </a:r>
            <a:r>
              <a:rPr lang="es-ES" i="1" dirty="0"/>
              <a:t>Costa Rica 2030: Objetivos de desarrollo nacional.</a:t>
            </a:r>
            <a:r>
              <a:rPr lang="es-ES" dirty="0"/>
              <a:t> San José, Costa Rica: </a:t>
            </a:r>
            <a:r>
              <a:rPr lang="es-ES" dirty="0" err="1"/>
              <a:t>Mideplan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n-US" dirty="0" smtClean="0"/>
              <a:t>OECD </a:t>
            </a:r>
            <a:r>
              <a:rPr lang="en-US" dirty="0"/>
              <a:t>(2001). </a:t>
            </a:r>
            <a:r>
              <a:rPr lang="en-US" i="1" dirty="0"/>
              <a:t>Learning to change</a:t>
            </a:r>
            <a:r>
              <a:rPr lang="en-US" dirty="0"/>
              <a:t>. Paris : OCDE.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sz="3600" dirty="0" smtClean="0"/>
          </a:p>
          <a:p>
            <a:pPr>
              <a:buFont typeface="Wingdings" charset="2"/>
              <a:buChar char="Ø"/>
            </a:pPr>
            <a:r>
              <a:rPr lang="es-ES" sz="3600" dirty="0" smtClean="0"/>
              <a:t> </a:t>
            </a:r>
            <a:r>
              <a:rPr lang="es-ES" sz="3600" dirty="0" err="1" smtClean="0"/>
              <a:t>Il</a:t>
            </a:r>
            <a:r>
              <a:rPr lang="es-ES" sz="3600" dirty="0" smtClean="0"/>
              <a:t> </a:t>
            </a:r>
            <a:r>
              <a:rPr lang="es-ES" sz="3600" dirty="0" err="1"/>
              <a:t>faut</a:t>
            </a:r>
            <a:r>
              <a:rPr lang="es-ES" sz="3600" dirty="0"/>
              <a:t> </a:t>
            </a:r>
            <a:r>
              <a:rPr lang="es-ES" sz="3600" dirty="0" err="1"/>
              <a:t>intégrer</a:t>
            </a:r>
            <a:r>
              <a:rPr lang="es-ES" sz="3600" dirty="0"/>
              <a:t> les </a:t>
            </a:r>
            <a:r>
              <a:rPr lang="es-ES" sz="3600" dirty="0" err="1"/>
              <a:t>technologies</a:t>
            </a:r>
            <a:r>
              <a:rPr lang="es-ES" sz="3600" dirty="0"/>
              <a:t> en </a:t>
            </a:r>
            <a:r>
              <a:rPr lang="es-ES" sz="3600" dirty="0" err="1"/>
              <a:t>éducation</a:t>
            </a:r>
            <a:r>
              <a:rPr lang="es-ES" sz="3600" dirty="0"/>
              <a:t>, </a:t>
            </a:r>
            <a:r>
              <a:rPr lang="es-ES" sz="3600" dirty="0" err="1"/>
              <a:t>pour</a:t>
            </a:r>
            <a:r>
              <a:rPr lang="es-ES" sz="3600" dirty="0"/>
              <a:t> “garantir une </a:t>
            </a:r>
            <a:r>
              <a:rPr lang="es-ES" sz="3600" dirty="0" err="1"/>
              <a:t>éducation</a:t>
            </a:r>
            <a:r>
              <a:rPr lang="es-ES" sz="3600" dirty="0"/>
              <a:t> de </a:t>
            </a:r>
            <a:r>
              <a:rPr lang="es-ES" sz="3600" dirty="0" err="1"/>
              <a:t>qualité</a:t>
            </a:r>
            <a:r>
              <a:rPr lang="es-ES" sz="3600" dirty="0"/>
              <a:t> </a:t>
            </a:r>
            <a:r>
              <a:rPr lang="es-ES" sz="3600" dirty="0" err="1"/>
              <a:t>dans</a:t>
            </a:r>
            <a:r>
              <a:rPr lang="es-ES" sz="3600" dirty="0"/>
              <a:t> </a:t>
            </a:r>
            <a:r>
              <a:rPr lang="es-ES" sz="3600" dirty="0" err="1"/>
              <a:t>tout</a:t>
            </a:r>
            <a:r>
              <a:rPr lang="es-ES" sz="3600" dirty="0"/>
              <a:t> le </a:t>
            </a:r>
            <a:r>
              <a:rPr lang="es-ES" sz="3600" dirty="0" err="1"/>
              <a:t>territoire</a:t>
            </a:r>
            <a:r>
              <a:rPr lang="es-ES" sz="3600" dirty="0" smtClean="0"/>
              <a:t>”</a:t>
            </a:r>
          </a:p>
          <a:p>
            <a:pPr marL="0" indent="0" algn="ctr">
              <a:buNone/>
            </a:pPr>
            <a:r>
              <a:rPr lang="es-ES" sz="3600" dirty="0" smtClean="0"/>
              <a:t> </a:t>
            </a:r>
          </a:p>
          <a:p>
            <a:pPr marL="0" indent="0">
              <a:buNone/>
            </a:pPr>
            <a:r>
              <a:rPr lang="es-ES" sz="2400" dirty="0" smtClean="0"/>
              <a:t>(</a:t>
            </a:r>
            <a:r>
              <a:rPr lang="es-ES" sz="2400" dirty="0"/>
              <a:t>Ministerio de Planificación Nacional y Política </a:t>
            </a:r>
            <a:r>
              <a:rPr lang="es-ES" sz="2400" dirty="0" smtClean="0"/>
              <a:t>Económica, </a:t>
            </a:r>
            <a:r>
              <a:rPr lang="es-ES" sz="2400" dirty="0"/>
              <a:t>2013, p. </a:t>
            </a:r>
            <a:r>
              <a:rPr lang="es-ES" sz="2400" dirty="0" smtClean="0"/>
              <a:t>32)</a:t>
            </a:r>
            <a:r>
              <a:rPr lang="en-US" sz="2400" dirty="0" smtClean="0"/>
              <a:t> </a:t>
            </a:r>
            <a:endParaRPr lang="fr-F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et pour </a:t>
            </a:r>
          </a:p>
          <a:p>
            <a:pPr>
              <a:buFont typeface="Wingdings" charset="2"/>
              <a:buChar char="Ø"/>
            </a:pPr>
            <a:r>
              <a:rPr lang="fr-FR" sz="3600" dirty="0"/>
              <a:t> </a:t>
            </a:r>
            <a:r>
              <a:rPr lang="fr-FR" sz="3600" dirty="0" smtClean="0"/>
              <a:t>«</a:t>
            </a:r>
            <a:r>
              <a:rPr lang="fr-FR" sz="3600" dirty="0"/>
              <a:t> diminuer la brèche sociale et promouvoir une intégration plus avantageuse du pays dans l’économie mondiale » </a:t>
            </a:r>
            <a:endParaRPr lang="fr-FR" sz="3600" dirty="0" smtClean="0"/>
          </a:p>
          <a:p>
            <a:pPr marL="0" indent="0" algn="ctr">
              <a:buNone/>
            </a:pPr>
            <a:endParaRPr lang="fr-FR" sz="3600" dirty="0" smtClean="0"/>
          </a:p>
          <a:p>
            <a:pPr marL="0" indent="0" algn="ctr">
              <a:buNone/>
            </a:pPr>
            <a:r>
              <a:rPr lang="fr-FR" sz="2400" dirty="0" smtClean="0"/>
              <a:t>(</a:t>
            </a:r>
            <a:r>
              <a:rPr lang="fr-FR" sz="2400" dirty="0" err="1"/>
              <a:t>Consejo</a:t>
            </a:r>
            <a:r>
              <a:rPr lang="fr-FR" sz="2400" dirty="0"/>
              <a:t> de </a:t>
            </a:r>
            <a:r>
              <a:rPr lang="fr-FR" sz="2400" dirty="0" err="1"/>
              <a:t>educacion</a:t>
            </a:r>
            <a:r>
              <a:rPr lang="fr-FR" sz="2400" dirty="0"/>
              <a:t> </a:t>
            </a:r>
            <a:r>
              <a:rPr lang="fr-FR" sz="2400" dirty="0" err="1"/>
              <a:t>superior</a:t>
            </a:r>
            <a:r>
              <a:rPr lang="fr-FR" sz="2400" dirty="0"/>
              <a:t>, traduction libre, 2010, p. 3</a:t>
            </a:r>
            <a:r>
              <a:rPr lang="fr-FR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49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889" y="917222"/>
            <a:ext cx="71147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Est</a:t>
            </a:r>
            <a:r>
              <a:rPr lang="fr-FR" sz="3600" dirty="0"/>
              <a:t>-ce que les institutions de formation des enseignants préparent les futurs enseignants pour intégrer les TIC dans leur enseignement?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78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9692" y="1439333"/>
            <a:ext cx="75035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Est</a:t>
            </a:r>
            <a:r>
              <a:rPr lang="fr-FR" sz="3600" dirty="0"/>
              <a:t>-ce que les enseignants préparent les étudiants à acquérir les compétences technologiques?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14422</TotalTime>
  <Words>1352</Words>
  <Application>Microsoft Macintosh PowerPoint</Application>
  <PresentationFormat>On-screen Show (4:3)</PresentationFormat>
  <Paragraphs>210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Calibri</vt:lpstr>
      <vt:lpstr>Wingdings</vt:lpstr>
      <vt:lpstr>Arial</vt:lpstr>
      <vt:lpstr>Black</vt:lpstr>
      <vt:lpstr>YouTube, formateur d’enseignants</vt:lpstr>
      <vt:lpstr>Plan</vt:lpstr>
      <vt:lpstr>Introduction</vt:lpstr>
      <vt:lpstr>Les compétences technologiques selon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Le cas du Costa rica</vt:lpstr>
      <vt:lpstr>PowerPoint Presentation</vt:lpstr>
      <vt:lpstr>PowerPoint Presentation</vt:lpstr>
      <vt:lpstr>PowerPoint Presentation</vt:lpstr>
      <vt:lpstr>PowerPoint Presentation</vt:lpstr>
      <vt:lpstr>Obstacles pour une introduction efficace des TIC dans la formation initiale des enseignants </vt:lpstr>
      <vt:lpstr>PowerPoint Presentation</vt:lpstr>
      <vt:lpstr>PowerPoint Presentation</vt:lpstr>
      <vt:lpstr>Objectif général</vt:lpstr>
      <vt:lpstr>Objectif 1</vt:lpstr>
      <vt:lpstr>Objectif 2</vt:lpstr>
      <vt:lpstr>Objectif 3</vt:lpstr>
      <vt:lpstr>Cadre théorique</vt:lpstr>
      <vt:lpstr>Méthodologie</vt:lpstr>
      <vt:lpstr>PowerPoint Presentation</vt:lpstr>
      <vt:lpstr>Terrain de recherche</vt:lpstr>
      <vt:lpstr>Instruments de collecte de données</vt:lpstr>
      <vt:lpstr>PowerPoint Presentation</vt:lpstr>
      <vt:lpstr>PowerPoint Presentation</vt:lpstr>
      <vt:lpstr>Les résultats</vt:lpstr>
      <vt:lpstr>PowerPoint Presentation</vt:lpstr>
      <vt:lpstr>PowerPoint Presentation</vt:lpstr>
      <vt:lpstr>Présentation des participants</vt:lpstr>
      <vt:lpstr>1. L’utilisation des technologies par les futurs enseignants   </vt:lpstr>
      <vt:lpstr>Fréquence d’utilisation des outils  TIC par les futurs enseignants pour leur formation</vt:lpstr>
      <vt:lpstr>Fréquence d’utilisation des outils TIC par les professeurs </vt:lpstr>
      <vt:lpstr>Fréquence d’utilisation des applications Web par les futurs enseignants pour leur formation </vt:lpstr>
      <vt:lpstr>Types d’utilisation des applications  Web par les futurs enseignants </vt:lpstr>
      <vt:lpstr>Youtube, formateur d’enseignants?</vt:lpstr>
      <vt:lpstr>PowerPoint Presentation</vt:lpstr>
      <vt:lpstr>Choix d’un outil ou application TIC</vt:lpstr>
      <vt:lpstr>Fréquence d’utilisation des applications web par les professeurs </vt:lpstr>
      <vt:lpstr>Types d’utilisation pas les professeurs</vt:lpstr>
      <vt:lpstr>PowerPoint Presentation</vt:lpstr>
      <vt:lpstr>PowerPoint Presentation</vt:lpstr>
      <vt:lpstr>PowerPoint Presentation</vt:lpstr>
      <vt:lpstr>  </vt:lpstr>
      <vt:lpstr>Exemple: le téléphone portable</vt:lpstr>
      <vt:lpstr>PowerPoint Presentation</vt:lpstr>
      <vt:lpstr>Exemple: Youtube</vt:lpstr>
      <vt:lpstr>5 caractéristiques d’une innovation (Rogers, 2003) </vt:lpstr>
      <vt:lpstr>PowerPoint Presentation</vt:lpstr>
      <vt:lpstr>PowerPoint Presentation</vt:lpstr>
      <vt:lpstr>Recommandations</vt:lpstr>
      <vt:lpstr>Pistes de recherche futures</vt:lpstr>
      <vt:lpstr>PowerPoint Presentation</vt:lpstr>
      <vt:lpstr>PowerPoint Presentation</vt:lpstr>
      <vt:lpstr>Références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former à la profession enseignante dans un pays en voie de développement: quelle place pour les technologies?</dc:title>
  <dc:creator>stage</dc:creator>
  <cp:lastModifiedBy>Christiane Caneva</cp:lastModifiedBy>
  <cp:revision>152</cp:revision>
  <cp:lastPrinted>2017-09-02T12:53:36Z</cp:lastPrinted>
  <dcterms:created xsi:type="dcterms:W3CDTF">2017-05-03T18:46:51Z</dcterms:created>
  <dcterms:modified xsi:type="dcterms:W3CDTF">2018-04-12T06:19:10Z</dcterms:modified>
</cp:coreProperties>
</file>